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  <p:sldId id="263" r:id="rId3"/>
    <p:sldId id="265" r:id="rId4"/>
    <p:sldId id="262" r:id="rId5"/>
  </p:sldIdLst>
  <p:sldSz cx="10080625" cy="14255750"/>
  <p:notesSz cx="10234613" cy="7104063"/>
  <p:defaultTextStyle>
    <a:defPPr>
      <a:defRPr lang="ko-KR"/>
    </a:defPPr>
    <a:lvl1pPr marL="0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1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80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40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01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60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20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81" algn="l" defTabSz="914321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490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D09"/>
    <a:srgbClr val="DE2A00"/>
    <a:srgbClr val="A1B0C3"/>
    <a:srgbClr val="A50021"/>
    <a:srgbClr val="B9FFD0"/>
    <a:srgbClr val="66FF99"/>
    <a:srgbClr val="FF0000"/>
    <a:srgbClr val="FFFF66"/>
    <a:srgbClr val="006600"/>
    <a:srgbClr val="9E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719" autoAdjust="0"/>
    <p:restoredTop sz="94660"/>
  </p:normalViewPr>
  <p:slideViewPr>
    <p:cSldViewPr snapToGrid="0">
      <p:cViewPr>
        <p:scale>
          <a:sx n="100" d="100"/>
          <a:sy n="100" d="100"/>
        </p:scale>
        <p:origin x="-822" y="3096"/>
      </p:cViewPr>
      <p:guideLst>
        <p:guide orient="horz" pos="4490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D208A5-04AA-47E1-8207-E336E37A25E8}" type="doc">
      <dgm:prSet loTypeId="urn:microsoft.com/office/officeart/2005/8/layout/cycle8" loCatId="cycle" qsTypeId="urn:microsoft.com/office/officeart/2005/8/quickstyle/3d2" qsCatId="3D" csTypeId="urn:microsoft.com/office/officeart/2005/8/colors/accent2_3" csCatId="accent2" phldr="1"/>
      <dgm:spPr/>
    </dgm:pt>
    <dgm:pt modelId="{73FAFAF4-96FD-4F83-B570-F2F1147A95E5}">
      <dgm:prSet phldrT="[텍스트]" custT="1"/>
      <dgm:spPr/>
      <dgm:t>
        <a:bodyPr/>
        <a:lstStyle/>
        <a:p>
          <a:pPr latinLnBrk="1"/>
          <a:endParaRPr lang="en-US" altLang="ko-KR" sz="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atinLnBrk="1"/>
          <a:endParaRPr lang="en-US" altLang="ko-KR" sz="1800" b="1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atinLnBrk="1"/>
          <a:r>
            <a:rPr lang="en-US" altLang="ko-KR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IntelligentData </a:t>
          </a:r>
          <a:r>
            <a:rPr lang="en-US" altLang="ko-K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Protection</a:t>
          </a:r>
        </a:p>
        <a:p>
          <a:pPr latinLnBrk="1"/>
          <a:endParaRPr lang="ko-KR" alt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E1C4B6-96AF-4D77-9789-77687FFDA2BC}" type="parTrans" cxnId="{7F98DA98-200B-4AB4-AE60-F892AF19D136}">
      <dgm:prSet/>
      <dgm:spPr/>
      <dgm:t>
        <a:bodyPr/>
        <a:lstStyle/>
        <a:p>
          <a:pPr latinLnBrk="1"/>
          <a:endParaRPr lang="ko-KR" altLang="en-US"/>
        </a:p>
      </dgm:t>
    </dgm:pt>
    <dgm:pt modelId="{592A021E-1506-4E16-9EAC-2CF47CA60168}" type="sibTrans" cxnId="{7F98DA98-200B-4AB4-AE60-F892AF19D136}">
      <dgm:prSet/>
      <dgm:spPr/>
      <dgm:t>
        <a:bodyPr/>
        <a:lstStyle/>
        <a:p>
          <a:pPr latinLnBrk="1"/>
          <a:endParaRPr lang="ko-KR" altLang="en-US"/>
        </a:p>
      </dgm:t>
    </dgm:pt>
    <dgm:pt modelId="{B7481C9A-50CB-4084-B150-E168742540DF}">
      <dgm:prSet phldrT="[텍스트]" custT="1"/>
      <dgm:spPr/>
      <dgm:t>
        <a:bodyPr/>
        <a:lstStyle/>
        <a:p>
          <a:pPr latinLnBrk="1"/>
          <a:r>
            <a:rPr lang="en-US" altLang="ko-K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Continuous</a:t>
          </a:r>
          <a:br>
            <a:rPr lang="en-US" altLang="ko-K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altLang="ko-K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Availability</a:t>
          </a:r>
          <a:endParaRPr lang="ko-KR" alt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15F03E-E0C2-4710-8294-F24CE6D1A7C3}" type="parTrans" cxnId="{DD3CD577-A10C-4F3D-99C9-F1E314D2C29B}">
      <dgm:prSet/>
      <dgm:spPr/>
      <dgm:t>
        <a:bodyPr/>
        <a:lstStyle/>
        <a:p>
          <a:pPr latinLnBrk="1"/>
          <a:endParaRPr lang="ko-KR" altLang="en-US"/>
        </a:p>
      </dgm:t>
    </dgm:pt>
    <dgm:pt modelId="{4121FCB4-AE98-4773-A800-9E0E81A9719E}" type="sibTrans" cxnId="{DD3CD577-A10C-4F3D-99C9-F1E314D2C29B}">
      <dgm:prSet/>
      <dgm:spPr/>
      <dgm:t>
        <a:bodyPr/>
        <a:lstStyle/>
        <a:p>
          <a:pPr latinLnBrk="1"/>
          <a:endParaRPr lang="ko-KR" altLang="en-US"/>
        </a:p>
      </dgm:t>
    </dgm:pt>
    <dgm:pt modelId="{085E3395-A9E7-45B9-BF99-768DAFA96F1A}">
      <dgm:prSet phldrT="[텍스트]" custT="1"/>
      <dgm:spPr/>
      <dgm:t>
        <a:bodyPr/>
        <a:lstStyle/>
        <a:p>
          <a:pPr latinLnBrk="1"/>
          <a:r>
            <a:rPr lang="en-US" altLang="ko-KR" sz="1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anose="020B0604020202020204" pitchFamily="50" charset="-127"/>
              <a:cs typeface="Arial" panose="020B0604020202020204" pitchFamily="34" charset="0"/>
            </a:rPr>
            <a:t>AutomaticFailover</a:t>
          </a:r>
        </a:p>
        <a:p>
          <a:pPr latinLnBrk="1"/>
          <a:endParaRPr lang="ko-KR" altLang="en-US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53AAE8-AE56-40AD-A88E-D09369B275E1}" type="parTrans" cxnId="{7F9FBE50-D9E6-4D27-815E-056C9B1548AC}">
      <dgm:prSet/>
      <dgm:spPr/>
      <dgm:t>
        <a:bodyPr/>
        <a:lstStyle/>
        <a:p>
          <a:pPr latinLnBrk="1"/>
          <a:endParaRPr lang="ko-KR" altLang="en-US"/>
        </a:p>
      </dgm:t>
    </dgm:pt>
    <dgm:pt modelId="{5009F57C-3C97-47E2-9364-E76E962C3469}" type="sibTrans" cxnId="{7F9FBE50-D9E6-4D27-815E-056C9B1548AC}">
      <dgm:prSet/>
      <dgm:spPr/>
      <dgm:t>
        <a:bodyPr/>
        <a:lstStyle/>
        <a:p>
          <a:pPr latinLnBrk="1"/>
          <a:endParaRPr lang="ko-KR" altLang="en-US"/>
        </a:p>
      </dgm:t>
    </dgm:pt>
    <dgm:pt modelId="{2E3C919D-18E8-4DD6-9845-CEDFB65A9F0D}" type="pres">
      <dgm:prSet presAssocID="{85D208A5-04AA-47E1-8207-E336E37A25E8}" presName="compositeShape" presStyleCnt="0">
        <dgm:presLayoutVars>
          <dgm:chMax val="7"/>
          <dgm:dir/>
          <dgm:resizeHandles val="exact"/>
        </dgm:presLayoutVars>
      </dgm:prSet>
      <dgm:spPr/>
    </dgm:pt>
    <dgm:pt modelId="{52C23C33-0324-4B8E-937C-7B2A04B11FC9}" type="pres">
      <dgm:prSet presAssocID="{85D208A5-04AA-47E1-8207-E336E37A25E8}" presName="wedge1" presStyleLbl="node1" presStyleIdx="0" presStyleCnt="3" custLinFactNeighborY="-768"/>
      <dgm:spPr/>
      <dgm:t>
        <a:bodyPr/>
        <a:lstStyle/>
        <a:p>
          <a:pPr latinLnBrk="1"/>
          <a:endParaRPr lang="ko-KR" altLang="en-US"/>
        </a:p>
      </dgm:t>
    </dgm:pt>
    <dgm:pt modelId="{54FB99DC-9278-423E-ADB2-04EC48864E3A}" type="pres">
      <dgm:prSet presAssocID="{85D208A5-04AA-47E1-8207-E336E37A25E8}" presName="dummy1a" presStyleCnt="0"/>
      <dgm:spPr/>
    </dgm:pt>
    <dgm:pt modelId="{F701B888-DA2B-4148-AE0F-5405A4F5FA12}" type="pres">
      <dgm:prSet presAssocID="{85D208A5-04AA-47E1-8207-E336E37A25E8}" presName="dummy1b" presStyleCnt="0"/>
      <dgm:spPr/>
    </dgm:pt>
    <dgm:pt modelId="{BBBD9884-1BC1-4949-B3AD-35912E0E699F}" type="pres">
      <dgm:prSet presAssocID="{85D208A5-04AA-47E1-8207-E336E37A25E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7E6967-783A-44ED-A169-298E697E4FE8}" type="pres">
      <dgm:prSet presAssocID="{85D208A5-04AA-47E1-8207-E336E37A25E8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D984EDE-7270-4E36-9A75-3D02F0103464}" type="pres">
      <dgm:prSet presAssocID="{85D208A5-04AA-47E1-8207-E336E37A25E8}" presName="dummy2a" presStyleCnt="0"/>
      <dgm:spPr/>
    </dgm:pt>
    <dgm:pt modelId="{FD03E3EC-6702-4F07-9E0C-1E35E9D5B087}" type="pres">
      <dgm:prSet presAssocID="{85D208A5-04AA-47E1-8207-E336E37A25E8}" presName="dummy2b" presStyleCnt="0"/>
      <dgm:spPr/>
    </dgm:pt>
    <dgm:pt modelId="{99536D40-EBD5-478F-A9D6-8FFC8A1C1075}" type="pres">
      <dgm:prSet presAssocID="{85D208A5-04AA-47E1-8207-E336E37A25E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03E32D-1BDF-4E5A-8675-492B0E221662}" type="pres">
      <dgm:prSet presAssocID="{85D208A5-04AA-47E1-8207-E336E37A25E8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C6D8A8F6-BC3B-4365-B1F3-C671E6470AEE}" type="pres">
      <dgm:prSet presAssocID="{85D208A5-04AA-47E1-8207-E336E37A25E8}" presName="dummy3a" presStyleCnt="0"/>
      <dgm:spPr/>
    </dgm:pt>
    <dgm:pt modelId="{7A831A46-EA5B-4071-B3E5-70FB181830F1}" type="pres">
      <dgm:prSet presAssocID="{85D208A5-04AA-47E1-8207-E336E37A25E8}" presName="dummy3b" presStyleCnt="0"/>
      <dgm:spPr/>
    </dgm:pt>
    <dgm:pt modelId="{9E6774BE-94A8-4117-8084-5112AC4A592F}" type="pres">
      <dgm:prSet presAssocID="{85D208A5-04AA-47E1-8207-E336E37A25E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34CD40E-E267-469A-81C4-06255791E2FA}" type="pres">
      <dgm:prSet presAssocID="{592A021E-1506-4E16-9EAC-2CF47CA60168}" presName="arrowWedge1" presStyleLbl="fgSibTrans2D1" presStyleIdx="0" presStyleCnt="3"/>
      <dgm:spPr/>
    </dgm:pt>
    <dgm:pt modelId="{4D2F7552-1A12-4050-8F17-9837633426F6}" type="pres">
      <dgm:prSet presAssocID="{4121FCB4-AE98-4773-A800-9E0E81A9719E}" presName="arrowWedge2" presStyleLbl="fgSibTrans2D1" presStyleIdx="1" presStyleCnt="3"/>
      <dgm:spPr/>
    </dgm:pt>
    <dgm:pt modelId="{A8823138-0F16-431D-B4F8-507A7318C2E4}" type="pres">
      <dgm:prSet presAssocID="{5009F57C-3C97-47E2-9364-E76E962C3469}" presName="arrowWedge3" presStyleLbl="fgSibTrans2D1" presStyleIdx="2" presStyleCnt="3"/>
      <dgm:spPr/>
    </dgm:pt>
  </dgm:ptLst>
  <dgm:cxnLst>
    <dgm:cxn modelId="{754C2460-4479-4DD3-A309-F1F54C4CDF6E}" type="presOf" srcId="{73FAFAF4-96FD-4F83-B570-F2F1147A95E5}" destId="{52C23C33-0324-4B8E-937C-7B2A04B11FC9}" srcOrd="0" destOrd="0" presId="urn:microsoft.com/office/officeart/2005/8/layout/cycle8"/>
    <dgm:cxn modelId="{7F98DA98-200B-4AB4-AE60-F892AF19D136}" srcId="{85D208A5-04AA-47E1-8207-E336E37A25E8}" destId="{73FAFAF4-96FD-4F83-B570-F2F1147A95E5}" srcOrd="0" destOrd="0" parTransId="{EBE1C4B6-96AF-4D77-9789-77687FFDA2BC}" sibTransId="{592A021E-1506-4E16-9EAC-2CF47CA60168}"/>
    <dgm:cxn modelId="{46B2C616-9D5C-4929-B477-CEE7253D38DE}" type="presOf" srcId="{085E3395-A9E7-45B9-BF99-768DAFA96F1A}" destId="{9E6774BE-94A8-4117-8084-5112AC4A592F}" srcOrd="1" destOrd="0" presId="urn:microsoft.com/office/officeart/2005/8/layout/cycle8"/>
    <dgm:cxn modelId="{DD3CD577-A10C-4F3D-99C9-F1E314D2C29B}" srcId="{85D208A5-04AA-47E1-8207-E336E37A25E8}" destId="{B7481C9A-50CB-4084-B150-E168742540DF}" srcOrd="1" destOrd="0" parTransId="{7915F03E-E0C2-4710-8294-F24CE6D1A7C3}" sibTransId="{4121FCB4-AE98-4773-A800-9E0E81A9719E}"/>
    <dgm:cxn modelId="{787711B0-D686-4A55-8705-AC64F5364518}" type="presOf" srcId="{85D208A5-04AA-47E1-8207-E336E37A25E8}" destId="{2E3C919D-18E8-4DD6-9845-CEDFB65A9F0D}" srcOrd="0" destOrd="0" presId="urn:microsoft.com/office/officeart/2005/8/layout/cycle8"/>
    <dgm:cxn modelId="{B7BE1C7B-B00B-49ED-AEEF-447DBB35D4BE}" type="presOf" srcId="{B7481C9A-50CB-4084-B150-E168742540DF}" destId="{99536D40-EBD5-478F-A9D6-8FFC8A1C1075}" srcOrd="1" destOrd="0" presId="urn:microsoft.com/office/officeart/2005/8/layout/cycle8"/>
    <dgm:cxn modelId="{7F9FBE50-D9E6-4D27-815E-056C9B1548AC}" srcId="{85D208A5-04AA-47E1-8207-E336E37A25E8}" destId="{085E3395-A9E7-45B9-BF99-768DAFA96F1A}" srcOrd="2" destOrd="0" parTransId="{1A53AAE8-AE56-40AD-A88E-D09369B275E1}" sibTransId="{5009F57C-3C97-47E2-9364-E76E962C3469}"/>
    <dgm:cxn modelId="{5246BB61-E24C-460D-ADF2-68B1320AD90E}" type="presOf" srcId="{085E3395-A9E7-45B9-BF99-768DAFA96F1A}" destId="{8503E32D-1BDF-4E5A-8675-492B0E221662}" srcOrd="0" destOrd="0" presId="urn:microsoft.com/office/officeart/2005/8/layout/cycle8"/>
    <dgm:cxn modelId="{87BCE308-0C1A-454E-8621-5DEFD5214116}" type="presOf" srcId="{73FAFAF4-96FD-4F83-B570-F2F1147A95E5}" destId="{BBBD9884-1BC1-4949-B3AD-35912E0E699F}" srcOrd="1" destOrd="0" presId="urn:microsoft.com/office/officeart/2005/8/layout/cycle8"/>
    <dgm:cxn modelId="{23AF1E2D-5E38-45FE-A375-66D68E1764B4}" type="presOf" srcId="{B7481C9A-50CB-4084-B150-E168742540DF}" destId="{E17E6967-783A-44ED-A169-298E697E4FE8}" srcOrd="0" destOrd="0" presId="urn:microsoft.com/office/officeart/2005/8/layout/cycle8"/>
    <dgm:cxn modelId="{586434F0-60D0-4804-A76C-4CB8A95253D5}" type="presParOf" srcId="{2E3C919D-18E8-4DD6-9845-CEDFB65A9F0D}" destId="{52C23C33-0324-4B8E-937C-7B2A04B11FC9}" srcOrd="0" destOrd="0" presId="urn:microsoft.com/office/officeart/2005/8/layout/cycle8"/>
    <dgm:cxn modelId="{E72C6E4B-37AE-4590-958C-C4B505F7A3C4}" type="presParOf" srcId="{2E3C919D-18E8-4DD6-9845-CEDFB65A9F0D}" destId="{54FB99DC-9278-423E-ADB2-04EC48864E3A}" srcOrd="1" destOrd="0" presId="urn:microsoft.com/office/officeart/2005/8/layout/cycle8"/>
    <dgm:cxn modelId="{9782A4A3-BB9D-436E-A6CC-E6B6963D87A4}" type="presParOf" srcId="{2E3C919D-18E8-4DD6-9845-CEDFB65A9F0D}" destId="{F701B888-DA2B-4148-AE0F-5405A4F5FA12}" srcOrd="2" destOrd="0" presId="urn:microsoft.com/office/officeart/2005/8/layout/cycle8"/>
    <dgm:cxn modelId="{594574FD-7225-483B-B567-0DCC5E5E3146}" type="presParOf" srcId="{2E3C919D-18E8-4DD6-9845-CEDFB65A9F0D}" destId="{BBBD9884-1BC1-4949-B3AD-35912E0E699F}" srcOrd="3" destOrd="0" presId="urn:microsoft.com/office/officeart/2005/8/layout/cycle8"/>
    <dgm:cxn modelId="{34A0F5D8-33FE-4CD4-B706-F9C1621AAC7B}" type="presParOf" srcId="{2E3C919D-18E8-4DD6-9845-CEDFB65A9F0D}" destId="{E17E6967-783A-44ED-A169-298E697E4FE8}" srcOrd="4" destOrd="0" presId="urn:microsoft.com/office/officeart/2005/8/layout/cycle8"/>
    <dgm:cxn modelId="{C4B7B676-614A-4E1D-B9CE-14B660F90A19}" type="presParOf" srcId="{2E3C919D-18E8-4DD6-9845-CEDFB65A9F0D}" destId="{3D984EDE-7270-4E36-9A75-3D02F0103464}" srcOrd="5" destOrd="0" presId="urn:microsoft.com/office/officeart/2005/8/layout/cycle8"/>
    <dgm:cxn modelId="{4AC945B3-00B3-4F74-85FE-0C1D2B7F1F80}" type="presParOf" srcId="{2E3C919D-18E8-4DD6-9845-CEDFB65A9F0D}" destId="{FD03E3EC-6702-4F07-9E0C-1E35E9D5B087}" srcOrd="6" destOrd="0" presId="urn:microsoft.com/office/officeart/2005/8/layout/cycle8"/>
    <dgm:cxn modelId="{695A0650-5A85-47D6-86E8-E0FDBF5375DB}" type="presParOf" srcId="{2E3C919D-18E8-4DD6-9845-CEDFB65A9F0D}" destId="{99536D40-EBD5-478F-A9D6-8FFC8A1C1075}" srcOrd="7" destOrd="0" presId="urn:microsoft.com/office/officeart/2005/8/layout/cycle8"/>
    <dgm:cxn modelId="{BA25DB3D-EAB8-4899-857C-5E4F8216997F}" type="presParOf" srcId="{2E3C919D-18E8-4DD6-9845-CEDFB65A9F0D}" destId="{8503E32D-1BDF-4E5A-8675-492B0E221662}" srcOrd="8" destOrd="0" presId="urn:microsoft.com/office/officeart/2005/8/layout/cycle8"/>
    <dgm:cxn modelId="{D451D8F0-B3F7-40B6-9197-AEA2BFD34423}" type="presParOf" srcId="{2E3C919D-18E8-4DD6-9845-CEDFB65A9F0D}" destId="{C6D8A8F6-BC3B-4365-B1F3-C671E6470AEE}" srcOrd="9" destOrd="0" presId="urn:microsoft.com/office/officeart/2005/8/layout/cycle8"/>
    <dgm:cxn modelId="{4464AE0F-6F20-4F64-AF73-1709674B8580}" type="presParOf" srcId="{2E3C919D-18E8-4DD6-9845-CEDFB65A9F0D}" destId="{7A831A46-EA5B-4071-B3E5-70FB181830F1}" srcOrd="10" destOrd="0" presId="urn:microsoft.com/office/officeart/2005/8/layout/cycle8"/>
    <dgm:cxn modelId="{B13BEDB0-107A-47D0-BCBC-DF667265EC28}" type="presParOf" srcId="{2E3C919D-18E8-4DD6-9845-CEDFB65A9F0D}" destId="{9E6774BE-94A8-4117-8084-5112AC4A592F}" srcOrd="11" destOrd="0" presId="urn:microsoft.com/office/officeart/2005/8/layout/cycle8"/>
    <dgm:cxn modelId="{832330A6-DC4A-4B4D-9C34-3E4ADACF5EDE}" type="presParOf" srcId="{2E3C919D-18E8-4DD6-9845-CEDFB65A9F0D}" destId="{B34CD40E-E267-469A-81C4-06255791E2FA}" srcOrd="12" destOrd="0" presId="urn:microsoft.com/office/officeart/2005/8/layout/cycle8"/>
    <dgm:cxn modelId="{00C8DBE7-BBF4-4009-A851-C3E5A4D9C63A}" type="presParOf" srcId="{2E3C919D-18E8-4DD6-9845-CEDFB65A9F0D}" destId="{4D2F7552-1A12-4050-8F17-9837633426F6}" srcOrd="13" destOrd="0" presId="urn:microsoft.com/office/officeart/2005/8/layout/cycle8"/>
    <dgm:cxn modelId="{825EFBD1-3760-4A7E-902E-99CBB732B466}" type="presParOf" srcId="{2E3C919D-18E8-4DD6-9845-CEDFB65A9F0D}" destId="{A8823138-0F16-431D-B4F8-507A7318C2E4}" srcOrd="14" destOrd="0" presId="urn:microsoft.com/office/officeart/2005/8/layout/cycle8"/>
  </dgm:cxnLst>
  <dgm:bg>
    <a:noFill/>
  </dgm:bg>
  <dgm:whole>
    <a:ln>
      <a:noFill/>
    </a:ln>
  </dgm:whole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23C33-0324-4B8E-937C-7B2A04B11FC9}">
      <dsp:nvSpPr>
        <dsp:cNvPr id="0" name=""/>
        <dsp:cNvSpPr/>
      </dsp:nvSpPr>
      <dsp:spPr>
        <a:xfrm>
          <a:off x="1411427" y="237942"/>
          <a:ext cx="3413760" cy="341376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88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2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800" b="1" kern="120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IntelligentData </a:t>
          </a:r>
          <a:r>
            <a:rPr lang="en-US" altLang="ko-K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Protection</a:t>
          </a:r>
        </a:p>
        <a:p>
          <a:pPr lvl="0" algn="ctr" defTabSz="88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0560" y="961334"/>
        <a:ext cx="1219200" cy="1016000"/>
      </dsp:txXfrm>
    </dsp:sp>
    <dsp:sp modelId="{E17E6967-783A-44ED-A169-298E697E4FE8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2">
                <a:shade val="80000"/>
                <a:hueOff val="-240708"/>
                <a:satOff val="5083"/>
                <a:lumOff val="135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240708"/>
                <a:satOff val="5083"/>
                <a:lumOff val="135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240708"/>
                <a:satOff val="5083"/>
                <a:lumOff val="135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Continuous</a:t>
          </a:r>
          <a:br>
            <a:rPr lang="en-US" altLang="ko-K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altLang="ko-KR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Availability</a:t>
          </a:r>
          <a:endParaRPr lang="ko-KR" alt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53920" y="2600960"/>
        <a:ext cx="1828800" cy="894080"/>
      </dsp:txXfrm>
    </dsp:sp>
    <dsp:sp modelId="{8503E32D-1BDF-4E5A-8675-492B0E221662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2">
                <a:shade val="80000"/>
                <a:hueOff val="-481415"/>
                <a:satOff val="10166"/>
                <a:lumOff val="270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shade val="80000"/>
                <a:hueOff val="-481415"/>
                <a:satOff val="10166"/>
                <a:lumOff val="270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shade val="80000"/>
                <a:hueOff val="-481415"/>
                <a:satOff val="10166"/>
                <a:lumOff val="270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 panose="020B0604020202020204" pitchFamily="50" charset="-127"/>
              <a:cs typeface="Arial" panose="020B0604020202020204" pitchFamily="34" charset="0"/>
            </a:rPr>
            <a:t>AutomaticFailover</a:t>
          </a:r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66240" y="987551"/>
        <a:ext cx="1219200" cy="1016000"/>
      </dsp:txXfrm>
    </dsp:sp>
    <dsp:sp modelId="{B34CD40E-E267-469A-81C4-06255791E2FA}">
      <dsp:nvSpPr>
        <dsp:cNvPr id="0" name=""/>
        <dsp:cNvSpPr/>
      </dsp:nvSpPr>
      <dsp:spPr>
        <a:xfrm>
          <a:off x="1200380" y="26614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2F7552-1A12-4050-8F17-9837633426F6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2">
            <a:shade val="90000"/>
            <a:hueOff val="-240726"/>
            <a:satOff val="1208"/>
            <a:lumOff val="1213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823138-0F16-431D-B4F8-507A7318C2E4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>
            <a:shade val="90000"/>
            <a:hueOff val="-481452"/>
            <a:satOff val="2416"/>
            <a:lumOff val="2425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33060"/>
            <a:ext cx="8568531" cy="4963113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7487570"/>
            <a:ext cx="7560469" cy="3441839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9749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0840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758987"/>
            <a:ext cx="2173635" cy="1208108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758987"/>
            <a:ext cx="6394896" cy="1208108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5161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2735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3554042"/>
            <a:ext cx="8694539" cy="5929995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9540137"/>
            <a:ext cx="8694539" cy="3118444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07470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3794934"/>
            <a:ext cx="4284266" cy="904514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3794934"/>
            <a:ext cx="4284266" cy="904514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4457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758990"/>
            <a:ext cx="8694539" cy="27554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3494640"/>
            <a:ext cx="4264576" cy="171266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5207309"/>
            <a:ext cx="4264576" cy="765916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3494640"/>
            <a:ext cx="4285579" cy="171266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5207309"/>
            <a:ext cx="4285579" cy="765916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3679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4159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2271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950383"/>
            <a:ext cx="3251264" cy="3326342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2052567"/>
            <a:ext cx="5103316" cy="10130822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4276725"/>
            <a:ext cx="3251264" cy="7923162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7195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950383"/>
            <a:ext cx="3251264" cy="3326342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2052567"/>
            <a:ext cx="5103316" cy="10130822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4276725"/>
            <a:ext cx="3251264" cy="7923162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8809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758990"/>
            <a:ext cx="8694539" cy="2755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3794934"/>
            <a:ext cx="8694539" cy="90451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13212971"/>
            <a:ext cx="2268141" cy="758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6A275-F959-4CD0-B4D7-4C5B54EFEF46}" type="datetimeFigureOut">
              <a:rPr lang="ko-KR" altLang="en-US" smtClean="0"/>
              <a:pPr/>
              <a:t>2016-04-04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13212971"/>
            <a:ext cx="3402211" cy="758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13212971"/>
            <a:ext cx="2268141" cy="758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C8B3A-550D-4D46-96C9-208535E55E0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27182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008035" rtl="0" eaLnBrk="1" latinLnBrk="1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1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1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1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18" Type="http://schemas.openxmlformats.org/officeDocument/2006/relationships/audio" Target="../media/audio1.wav"/><Relationship Id="rId3" Type="http://schemas.openxmlformats.org/officeDocument/2006/relationships/diagramData" Target="../diagrams/data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19" Type="http://schemas.microsoft.com/office/2007/relationships/diagramDrawing" Target="../diagrams/drawing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3.png"/><Relationship Id="rId21" Type="http://schemas.openxmlformats.org/officeDocument/2006/relationships/image" Target="../media/image28.png"/><Relationship Id="rId7" Type="http://schemas.microsoft.com/office/2007/relationships/hdphoto" Target="../media/hdphoto2.wdp"/><Relationship Id="rId12" Type="http://schemas.openxmlformats.org/officeDocument/2006/relationships/image" Target="../media/image20.jpeg"/><Relationship Id="rId17" Type="http://schemas.openxmlformats.org/officeDocument/2006/relationships/image" Target="../media/image25.png"/><Relationship Id="rId2" Type="http://schemas.openxmlformats.org/officeDocument/2006/relationships/image" Target="../media/image12.png"/><Relationship Id="rId16" Type="http://schemas.openxmlformats.org/officeDocument/2006/relationships/image" Target="../media/image24.jpe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9.jpeg"/><Relationship Id="rId5" Type="http://schemas.openxmlformats.org/officeDocument/2006/relationships/image" Target="../media/image14.png"/><Relationship Id="rId15" Type="http://schemas.openxmlformats.org/officeDocument/2006/relationships/image" Target="../media/image23.png"/><Relationship Id="rId23" Type="http://schemas.openxmlformats.org/officeDocument/2006/relationships/image" Target="../media/image30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4" Type="http://schemas.openxmlformats.org/officeDocument/2006/relationships/image" Target="../media/image3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hyperlink" Target="mailto:histarpark@corebase.co.kr" TargetMode="Externa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jpe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jpeg"/><Relationship Id="rId4" Type="http://schemas.openxmlformats.org/officeDocument/2006/relationships/image" Target="../media/image33.jpe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직사각형 29"/>
          <p:cNvSpPr/>
          <p:nvPr/>
        </p:nvSpPr>
        <p:spPr>
          <a:xfrm>
            <a:off x="6415" y="13535022"/>
            <a:ext cx="10080000" cy="720728"/>
          </a:xfrm>
          <a:prstGeom prst="rect">
            <a:avLst/>
          </a:prstGeom>
          <a:gradFill flip="none" rotWithShape="1">
            <a:gsLst>
              <a:gs pos="100000">
                <a:schemeClr val="accent6">
                  <a:lumMod val="20000"/>
                  <a:lumOff val="8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257820" y="13684776"/>
            <a:ext cx="5112800" cy="400110"/>
          </a:xfrm>
          <a:prstGeom prst="rect">
            <a:avLst/>
          </a:prstGeom>
          <a:noFill/>
          <a:ln>
            <a:noFill/>
          </a:ln>
          <a:effectLst>
            <a:outerShdw dist="190500" dir="3780000" algn="ctr">
              <a:srgbClr val="000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2000" b="1" spc="50" smtClean="0">
                <a:ln w="0"/>
                <a:solidFill>
                  <a:schemeClr val="bg1">
                    <a:lumMod val="8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  <a:ea typeface="HY헤드라인M" panose="02030600000101010101" pitchFamily="18" charset="-127"/>
              </a:rPr>
              <a:t>4 Generation HA</a:t>
            </a:r>
            <a:endParaRPr lang="en-US" altLang="ko-KR" sz="2000" b="1" spc="50" dirty="0">
              <a:ln w="0"/>
              <a:solidFill>
                <a:schemeClr val="bg1">
                  <a:lumMod val="8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j-lt"/>
              <a:ea typeface="HY헤드라인M" panose="02030600000101010101" pitchFamily="18" charset="-127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8306" y="1179824"/>
            <a:ext cx="10080000" cy="157826"/>
          </a:xfrm>
          <a:prstGeom prst="rect">
            <a:avLst/>
          </a:prstGeom>
          <a:gradFill flip="none" rotWithShape="1">
            <a:gsLst>
              <a:gs pos="39000">
                <a:schemeClr val="accent2">
                  <a:lumMod val="40000"/>
                  <a:lumOff val="6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rgbClr val="F74D0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42267" y="1374547"/>
            <a:ext cx="10044000" cy="36000"/>
          </a:xfrm>
          <a:prstGeom prst="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rgbClr val="9E0000"/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15048" y="8646391"/>
            <a:ext cx="10044000" cy="36000"/>
          </a:xfrm>
          <a:prstGeom prst="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-6720" y="1435624"/>
            <a:ext cx="10080000" cy="7164000"/>
          </a:xfrm>
          <a:prstGeom prst="rect">
            <a:avLst/>
          </a:prstGeom>
          <a:gradFill>
            <a:gsLst>
              <a:gs pos="61000">
                <a:schemeClr val="tx1"/>
              </a:gs>
              <a:gs pos="83000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12257" y="4278105"/>
            <a:ext cx="653144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300" b="1" smtClean="0">
                <a:solidFill>
                  <a:srgbClr val="00B050"/>
                </a:solidFill>
                <a:latin typeface="Adobe Fan Heiti Std B" pitchFamily="34" charset="-128"/>
                <a:ea typeface="Adobe Fan Heiti Std B" pitchFamily="34" charset="-128"/>
              </a:rPr>
              <a:t>INNOVATION</a:t>
            </a:r>
            <a:endParaRPr lang="ko-KR" altLang="en-US" sz="7300" b="1">
              <a:solidFill>
                <a:srgbClr val="00B050"/>
              </a:solidFill>
              <a:latin typeface="Adobe Fan Heiti Std B" pitchFamily="34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4133" y="1699601"/>
            <a:ext cx="8176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4</a:t>
            </a:r>
            <a:r>
              <a:rPr lang="ko-KR" altLang="en-US" sz="3200" smtClean="0">
                <a:solidFill>
                  <a:schemeClr val="bg1"/>
                </a:solidFill>
                <a:latin typeface="Adobe Fan Heiti Std B" pitchFamily="34" charset="-128"/>
              </a:rPr>
              <a:t>세대 시점복구 </a:t>
            </a:r>
            <a:r>
              <a:rPr lang="en-US" altLang="ko-KR" sz="3200"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HA</a:t>
            </a:r>
            <a:endParaRPr lang="ko-KR" altLang="en-US" sz="3200" dirty="0">
              <a:solidFill>
                <a:schemeClr val="bg1"/>
              </a:solidFill>
              <a:latin typeface="Adobe Fan Heiti Std B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5126" y="3837221"/>
            <a:ext cx="3249386" cy="1585049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ko-KR" sz="9700"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GHA</a:t>
            </a:r>
            <a:endParaRPr lang="ko-KR" altLang="en-US" sz="9700">
              <a:solidFill>
                <a:schemeClr val="bg1"/>
              </a:solidFill>
              <a:latin typeface="Adobe Fan Heiti Std B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36680" y="7863840"/>
            <a:ext cx="6923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300" smtClean="0">
                <a:solidFill>
                  <a:schemeClr val="bg1"/>
                </a:solidFill>
                <a:latin typeface="+mj-lt"/>
                <a:ea typeface="Adobe Fan Heiti Std B" pitchFamily="34" charset="-128"/>
              </a:rPr>
              <a:t>Since</a:t>
            </a:r>
            <a:r>
              <a:rPr lang="ko-KR" altLang="en-US" sz="230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2300" smtClean="0">
                <a:solidFill>
                  <a:schemeClr val="bg1"/>
                </a:solidFill>
                <a:latin typeface="+mj-lt"/>
                <a:ea typeface="Adobe Fan Heiti Std B" pitchFamily="34" charset="-128"/>
              </a:rPr>
              <a:t>1993,    From Silicon Valley</a:t>
            </a:r>
            <a:endParaRPr lang="ko-KR" altLang="en-US" sz="23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4308" y="3628222"/>
            <a:ext cx="2398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chemeClr val="bg1"/>
                </a:solidFill>
                <a:latin typeface="+mj-ea"/>
                <a:ea typeface="+mj-ea"/>
              </a:rPr>
              <a:t>HA for Virtual</a:t>
            </a:r>
            <a:endParaRPr lang="ko-KR" altLang="en-US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6708" y="3929758"/>
            <a:ext cx="211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chemeClr val="bg1"/>
                </a:solidFill>
                <a:latin typeface="+mj-ea"/>
                <a:ea typeface="+mj-ea"/>
              </a:rPr>
              <a:t>High Availability</a:t>
            </a:r>
            <a:endParaRPr lang="ko-KR" altLang="en-US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67641" y="3806047"/>
            <a:ext cx="941351" cy="5232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ko-KR" sz="2800"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DR</a:t>
            </a:r>
            <a:endParaRPr lang="ko-KR" altLang="en-US" sz="2800">
              <a:solidFill>
                <a:schemeClr val="bg1"/>
              </a:solidFill>
              <a:latin typeface="Adobe Fan Heiti Std B" pitchFamily="34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06477" y="3941446"/>
            <a:ext cx="211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chemeClr val="bg1"/>
                </a:solidFill>
                <a:latin typeface="+mj-ea"/>
                <a:ea typeface="+mj-ea"/>
              </a:rPr>
              <a:t>Non Stop System</a:t>
            </a:r>
            <a:endParaRPr lang="ko-KR" altLang="en-US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21717" y="3621406"/>
            <a:ext cx="2118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chemeClr val="bg1">
                    <a:lumMod val="65000"/>
                  </a:schemeClr>
                </a:solidFill>
                <a:latin typeface="+mj-ea"/>
                <a:ea typeface="+mj-ea"/>
              </a:rPr>
              <a:t>HA for Cloud</a:t>
            </a:r>
            <a:endParaRPr lang="ko-KR" altLang="en-US">
              <a:solidFill>
                <a:schemeClr val="bg1">
                  <a:lumMod val="6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7861" y="5314807"/>
            <a:ext cx="2049780" cy="95410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ko-KR" sz="2800" smtClean="0">
                <a:solidFill>
                  <a:srgbClr val="92D050"/>
                </a:solidFill>
                <a:latin typeface="Adobe Fan Heiti Std B" pitchFamily="34" charset="-128"/>
                <a:ea typeface="Adobe Fan Heiti Std B" pitchFamily="34" charset="-128"/>
              </a:rPr>
              <a:t>DATA Protection</a:t>
            </a:r>
            <a:endParaRPr lang="ko-KR" altLang="en-US" sz="2800">
              <a:solidFill>
                <a:srgbClr val="92D050"/>
              </a:solidFill>
              <a:latin typeface="Adobe Fan Heiti Std B" pitchFamily="34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344781" y="5337667"/>
            <a:ext cx="1777639" cy="477054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ko-KR" altLang="en-US" sz="2500" b="1" smtClean="0">
                <a:solidFill>
                  <a:schemeClr val="bg1"/>
                </a:solidFill>
                <a:latin typeface="+mn-ea"/>
              </a:rPr>
              <a:t>시점복구</a:t>
            </a:r>
            <a:endParaRPr lang="ko-KR" altLang="en-US" sz="2500" b="1">
              <a:solidFill>
                <a:schemeClr val="bg1"/>
              </a:solidFill>
              <a:latin typeface="+mn-e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56468" y="5811898"/>
            <a:ext cx="333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chemeClr val="bg1">
                    <a:lumMod val="65000"/>
                  </a:schemeClr>
                </a:solidFill>
                <a:latin typeface="+mj-ea"/>
                <a:ea typeface="+mj-ea"/>
              </a:rPr>
              <a:t>Support Linux &amp; Windows</a:t>
            </a:r>
            <a:endParaRPr lang="ko-KR" altLang="en-US">
              <a:solidFill>
                <a:schemeClr val="bg1">
                  <a:lumMod val="6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185268" y="5377558"/>
            <a:ext cx="155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chemeClr val="bg1">
                    <a:lumMod val="65000"/>
                  </a:schemeClr>
                </a:solidFill>
                <a:latin typeface="+mj-ea"/>
                <a:ea typeface="+mj-ea"/>
              </a:rPr>
              <a:t>Replication</a:t>
            </a:r>
            <a:endParaRPr lang="ko-KR" altLang="en-US">
              <a:solidFill>
                <a:schemeClr val="bg1">
                  <a:lumMod val="6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18898" y="9079684"/>
            <a:ext cx="6531443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07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Adobe Fan Heiti Std B" pitchFamily="34" charset="-128"/>
                <a:ea typeface="Adobe Fan Heiti Std B" pitchFamily="34" charset="-128"/>
              </a:rPr>
              <a:t>RoseHA</a:t>
            </a:r>
            <a:endParaRPr lang="ko-KR" altLang="en-US" sz="10700" b="1">
              <a:solidFill>
                <a:schemeClr val="tx2">
                  <a:lumMod val="60000"/>
                  <a:lumOff val="40000"/>
                </a:schemeClr>
              </a:solidFill>
              <a:latin typeface="Adobe Fan Heiti Std B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7" y="399813"/>
            <a:ext cx="13335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423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49781" y="246993"/>
            <a:ext cx="1575695" cy="1125496"/>
          </a:xfrm>
          <a:prstGeom prst="rect">
            <a:avLst/>
          </a:prstGeom>
          <a:solidFill>
            <a:srgbClr val="F74D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292" tIns="47646" rIns="95292" bIns="476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76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6225"/>
            <a:ext cx="1416049" cy="9652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80704" y="344294"/>
            <a:ext cx="8176054" cy="797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585" b="1" err="1">
                <a:solidFill>
                  <a:schemeClr val="accent6">
                    <a:lumMod val="50000"/>
                  </a:schemeClr>
                </a:solidFill>
              </a:rPr>
              <a:t>RoseHA</a:t>
            </a:r>
            <a:r>
              <a:rPr lang="en-US" altLang="ko-KR" sz="4585" b="1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ko-KR" sz="1251" b="1" smtClean="0">
                <a:solidFill>
                  <a:schemeClr val="accent6">
                    <a:lumMod val="50000"/>
                  </a:schemeClr>
                </a:solidFill>
              </a:rPr>
              <a:t>4 Generation HA</a:t>
            </a:r>
            <a:endParaRPr lang="ko-KR" altLang="en-US" sz="1251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724784" y="2103804"/>
            <a:ext cx="360000" cy="360000"/>
            <a:chOff x="841248" y="2615184"/>
            <a:chExt cx="360000" cy="360000"/>
          </a:xfrm>
        </p:grpSpPr>
        <p:sp>
          <p:nvSpPr>
            <p:cNvPr id="3" name="직사각형 2"/>
            <p:cNvSpPr/>
            <p:nvPr/>
          </p:nvSpPr>
          <p:spPr>
            <a:xfrm>
              <a:off x="841248" y="2615184"/>
              <a:ext cx="360000" cy="360000"/>
            </a:xfrm>
            <a:prstGeom prst="rect">
              <a:avLst/>
            </a:prstGeom>
            <a:solidFill>
              <a:srgbClr val="F74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914146" y="2691257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144137" y="2060188"/>
            <a:ext cx="817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4</a:t>
            </a:r>
            <a:r>
              <a:rPr lang="ko-KR" altLang="en-US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세대 </a:t>
            </a:r>
            <a:r>
              <a:rPr lang="en-US" altLang="ko-KR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HA</a:t>
            </a:r>
            <a:r>
              <a:rPr lang="en-US" altLang="ko-KR" sz="240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(High </a:t>
            </a:r>
            <a:r>
              <a:rPr lang="en-US" altLang="ko-KR" sz="2400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Availability) </a:t>
            </a:r>
            <a:endParaRPr lang="ko-KR" altLang="en-US" sz="2400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6415" y="13535022"/>
            <a:ext cx="10080000" cy="720728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60000"/>
                  <a:lumOff val="4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166380" y="13700016"/>
            <a:ext cx="5112800" cy="400110"/>
          </a:xfrm>
          <a:prstGeom prst="rect">
            <a:avLst/>
          </a:prstGeom>
          <a:noFill/>
          <a:ln>
            <a:noFill/>
          </a:ln>
          <a:effectLst>
            <a:outerShdw dist="190500" dir="3780000" algn="ctr">
              <a:srgbClr val="000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2000" b="1" spc="50" smtClean="0">
                <a:ln w="0"/>
                <a:solidFill>
                  <a:schemeClr val="bg1">
                    <a:lumMod val="8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  <a:ea typeface="HY헤드라인M" panose="02030600000101010101" pitchFamily="18" charset="-127"/>
              </a:rPr>
              <a:t>4 Generation HA</a:t>
            </a:r>
            <a:endParaRPr lang="en-US" altLang="ko-KR" sz="2000" b="1" spc="50" dirty="0">
              <a:ln w="0"/>
              <a:solidFill>
                <a:schemeClr val="bg1">
                  <a:lumMod val="8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j-lt"/>
              <a:ea typeface="HY헤드라인M" panose="02030600000101010101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806626" y="1179824"/>
            <a:ext cx="8280000" cy="157826"/>
          </a:xfrm>
          <a:prstGeom prst="rect">
            <a:avLst/>
          </a:prstGeom>
          <a:gradFill flip="none" rotWithShape="1">
            <a:gsLst>
              <a:gs pos="39000">
                <a:schemeClr val="accent2">
                  <a:lumMod val="40000"/>
                  <a:lumOff val="6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rgbClr val="F74D0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42267" y="1366927"/>
            <a:ext cx="10044000" cy="36000"/>
          </a:xfrm>
          <a:prstGeom prst="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37" name="다이어그램 36"/>
          <p:cNvGraphicFramePr/>
          <p:nvPr>
            <p:extLst>
              <p:ext uri="{D42A27DB-BD31-4B8C-83A1-F6EECF244321}">
                <p14:modId xmlns="" xmlns:p14="http://schemas.microsoft.com/office/powerpoint/2010/main" val="387661207"/>
              </p:ext>
            </p:extLst>
          </p:nvPr>
        </p:nvGraphicFramePr>
        <p:xfrm>
          <a:off x="263091" y="294588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2355736" y="3903917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ko-KR" sz="3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endParaRPr lang="ko-KR" altLang="en-US" sz="30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83128" y="2926185"/>
            <a:ext cx="2720436" cy="104644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ko-KR" altLang="en-US" sz="1400" b="1" smtClean="0">
                <a:solidFill>
                  <a:srgbClr val="DE2A00"/>
                </a:solidFill>
                <a:latin typeface="+mn-ea"/>
                <a:cs typeface="Arial Unicode MS" panose="020B0604020202020204" pitchFamily="50" charset="-127"/>
              </a:rPr>
              <a:t>사전 </a:t>
            </a:r>
            <a:r>
              <a:rPr lang="en-US" altLang="ko-KR" sz="1400" b="1" smtClean="0">
                <a:solidFill>
                  <a:srgbClr val="DE2A00"/>
                </a:solidFill>
                <a:latin typeface="+mn-ea"/>
                <a:cs typeface="Arial Unicode MS" panose="020B0604020202020204" pitchFamily="50" charset="-127"/>
              </a:rPr>
              <a:t>System Hang </a:t>
            </a:r>
            <a:r>
              <a:rPr lang="ko-KR" altLang="en-US" sz="1400" b="1" smtClean="0">
                <a:solidFill>
                  <a:srgbClr val="DE2A00"/>
                </a:solidFill>
                <a:latin typeface="+mn-ea"/>
                <a:cs typeface="Arial Unicode MS" panose="020B0604020202020204" pitchFamily="50" charset="-127"/>
              </a:rPr>
              <a:t>대처</a:t>
            </a:r>
            <a:endParaRPr lang="en-US" altLang="ko-KR" sz="1400" b="1" dirty="0" smtClean="0">
              <a:solidFill>
                <a:srgbClr val="DE2A00"/>
              </a:solidFill>
              <a:latin typeface="+mn-ea"/>
              <a:cs typeface="Arial Unicode MS" panose="020B0604020202020204" pitchFamily="50" charset="-127"/>
            </a:endParaRPr>
          </a:p>
          <a:p>
            <a:pPr defTabSz="914400">
              <a:defRPr/>
            </a:pP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시스템 리소스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(CPU, Memory, Disk, Network…)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의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상태를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체크하여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“</a:t>
            </a:r>
            <a:r>
              <a:rPr lang="ko-KR" altLang="en-US"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시스템 </a:t>
            </a:r>
            <a:r>
              <a:rPr lang="en-US" altLang="ko-KR" sz="12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Hang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”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과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같은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상황 이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전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유연한 서비스 </a:t>
            </a: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Failover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제공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 Unicode MS" panose="020B0604020202020204" pitchFamily="50" charset="-127"/>
            </a:endParaRPr>
          </a:p>
        </p:txBody>
      </p:sp>
      <p:cxnSp>
        <p:nvCxnSpPr>
          <p:cNvPr id="40" name="직선 연결선 39"/>
          <p:cNvCxnSpPr/>
          <p:nvPr/>
        </p:nvCxnSpPr>
        <p:spPr>
          <a:xfrm flipH="1">
            <a:off x="5631815" y="3379857"/>
            <a:ext cx="468000" cy="5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V="1">
            <a:off x="5625464" y="3940479"/>
            <a:ext cx="3240000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5516798" y="3153629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en-US" altLang="ko-KR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95828" y="4178405"/>
            <a:ext cx="2720436" cy="123110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ko-KR" altLang="en-US" sz="1400" b="1" smtClean="0">
                <a:solidFill>
                  <a:srgbClr val="DE2A00"/>
                </a:solidFill>
                <a:latin typeface="+mn-ea"/>
                <a:cs typeface="Arial Unicode MS" panose="020B0604020202020204" pitchFamily="50" charset="-127"/>
              </a:rPr>
              <a:t>데이터 시점복구</a:t>
            </a:r>
            <a:endParaRPr lang="en-US" altLang="ko-KR" sz="1400" b="1" dirty="0" smtClean="0">
              <a:solidFill>
                <a:srgbClr val="DE2A00"/>
              </a:solidFill>
              <a:latin typeface="+mn-ea"/>
              <a:cs typeface="Arial Unicode MS" panose="020B0604020202020204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잘못된 </a:t>
            </a:r>
            <a:r>
              <a:rPr lang="ko-KR" alt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마이그레이션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바이러스 공격 등으로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손상된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데이터를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“</a:t>
            </a: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Point-in-time </a:t>
            </a:r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Rollback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”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기능으로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복구 가능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 Unicode MS" panose="020B0604020202020204" pitchFamily="50" charset="-127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원격지 데이터 복제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시</a:t>
            </a: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“</a:t>
            </a:r>
            <a:r>
              <a:rPr lang="ko-KR" altLang="en-US" sz="12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압축 및 시점복구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”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지원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 Unicode MS" panose="020B0604020202020204" pitchFamily="50" charset="-127"/>
            </a:endParaRPr>
          </a:p>
        </p:txBody>
      </p:sp>
      <p:cxnSp>
        <p:nvCxnSpPr>
          <p:cNvPr id="44" name="직선 연결선 43"/>
          <p:cNvCxnSpPr/>
          <p:nvPr/>
        </p:nvCxnSpPr>
        <p:spPr>
          <a:xfrm flipH="1">
            <a:off x="5644515" y="4847977"/>
            <a:ext cx="468000" cy="5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 flipV="1">
            <a:off x="5638164" y="5408599"/>
            <a:ext cx="3240000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/>
          <p:cNvSpPr/>
          <p:nvPr/>
        </p:nvSpPr>
        <p:spPr>
          <a:xfrm>
            <a:off x="5529498" y="4591269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en-US" altLang="ko-KR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08528" y="5633825"/>
            <a:ext cx="2866892" cy="104644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ko-KR" altLang="en-US" sz="1400" b="1" smtClean="0">
                <a:solidFill>
                  <a:srgbClr val="DE2A00"/>
                </a:solidFill>
                <a:latin typeface="+mn-ea"/>
                <a:cs typeface="Arial Unicode MS" panose="020B0604020202020204" pitchFamily="50" charset="-127"/>
              </a:rPr>
              <a:t>지능화된 아키텍처</a:t>
            </a:r>
            <a:endParaRPr lang="en-US" altLang="ko-KR" sz="1400" b="1" dirty="0" smtClean="0">
              <a:solidFill>
                <a:srgbClr val="DE2A00"/>
              </a:solidFill>
              <a:latin typeface="+mn-ea"/>
              <a:cs typeface="Arial Unicode MS" panose="020B0604020202020204" pitchFamily="50" charset="-127"/>
            </a:endParaRPr>
          </a:p>
          <a:p>
            <a:pPr>
              <a:defRPr/>
            </a:pP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Server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Network, Application, Performance, Data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보호를 통한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P2P. P2V, V2V, P2V2V 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등의 다양한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“</a:t>
            </a: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Continuous Availability </a:t>
            </a:r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환경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”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을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제공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 Unicode MS" panose="020B0604020202020204" pitchFamily="50" charset="-127"/>
            </a:endParaRPr>
          </a:p>
        </p:txBody>
      </p:sp>
      <p:cxnSp>
        <p:nvCxnSpPr>
          <p:cNvPr id="49" name="직선 연결선 48"/>
          <p:cNvCxnSpPr/>
          <p:nvPr/>
        </p:nvCxnSpPr>
        <p:spPr>
          <a:xfrm flipH="1">
            <a:off x="5657215" y="6123057"/>
            <a:ext cx="468000" cy="57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 flipV="1">
            <a:off x="5650864" y="6683679"/>
            <a:ext cx="3240000" cy="1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직사각형 51"/>
          <p:cNvSpPr/>
          <p:nvPr/>
        </p:nvSpPr>
        <p:spPr>
          <a:xfrm>
            <a:off x="5542198" y="5896829"/>
            <a:ext cx="3674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en-US" altLang="ko-KR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44137" y="7630408"/>
            <a:ext cx="817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구성방식 지원</a:t>
            </a:r>
            <a:endParaRPr lang="ko-KR" altLang="en-US" sz="2400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grpSp>
        <p:nvGrpSpPr>
          <p:cNvPr id="57" name="그룹 56"/>
          <p:cNvGrpSpPr/>
          <p:nvPr/>
        </p:nvGrpSpPr>
        <p:grpSpPr>
          <a:xfrm>
            <a:off x="723808" y="7681240"/>
            <a:ext cx="360000" cy="360000"/>
            <a:chOff x="841248" y="2615184"/>
            <a:chExt cx="360000" cy="360000"/>
          </a:xfrm>
        </p:grpSpPr>
        <p:sp>
          <p:nvSpPr>
            <p:cNvPr id="58" name="직사각형 57"/>
            <p:cNvSpPr/>
            <p:nvPr/>
          </p:nvSpPr>
          <p:spPr>
            <a:xfrm>
              <a:off x="841248" y="2615184"/>
              <a:ext cx="360000" cy="360000"/>
            </a:xfrm>
            <a:prstGeom prst="rect">
              <a:avLst/>
            </a:prstGeom>
            <a:solidFill>
              <a:srgbClr val="F74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914146" y="2691257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1197866" y="6961815"/>
            <a:ext cx="7953754" cy="430887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RoseHA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는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1993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년 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3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월 실리콘밸리 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R&amp;D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에서 출발하여 전 세계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미국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영국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독일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일본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대만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중국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, 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홍콩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…)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12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만 고객이 안정적으로 사용하고 있는 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4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세대 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HA</a:t>
            </a:r>
            <a:r>
              <a:rPr lang="ko-KR" alt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솔루션으로 국내에서도 전 산업영역에 레퍼런스를 보유하고 있습니다</a:t>
            </a:r>
            <a:r>
              <a:rPr lang="en-US" altLang="ko-KR"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.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 Unicode MS" panose="020B0604020202020204" pitchFamily="50" charset="-127"/>
            </a:endParaRPr>
          </a:p>
        </p:txBody>
      </p:sp>
      <p:grpSp>
        <p:nvGrpSpPr>
          <p:cNvPr id="65" name="Group 45"/>
          <p:cNvGrpSpPr>
            <a:grpSpLocks/>
          </p:cNvGrpSpPr>
          <p:nvPr/>
        </p:nvGrpSpPr>
        <p:grpSpPr bwMode="auto">
          <a:xfrm>
            <a:off x="5748762" y="10448146"/>
            <a:ext cx="1101229" cy="504000"/>
            <a:chOff x="969818" y="1949882"/>
            <a:chExt cx="2281382" cy="1198563"/>
          </a:xfrm>
        </p:grpSpPr>
        <p:sp>
          <p:nvSpPr>
            <p:cNvPr id="67" name="Freeform 7"/>
            <p:cNvSpPr>
              <a:spLocks/>
            </p:cNvSpPr>
            <p:nvPr/>
          </p:nvSpPr>
          <p:spPr bwMode="auto">
            <a:xfrm>
              <a:off x="1537730" y="1949882"/>
              <a:ext cx="1139067" cy="1198563"/>
            </a:xfrm>
            <a:custGeom>
              <a:avLst/>
              <a:gdLst>
                <a:gd name="T0" fmla="*/ 0 w 5933"/>
                <a:gd name="T1" fmla="*/ 793808 h 10000"/>
                <a:gd name="T2" fmla="*/ 44567 w 5933"/>
                <a:gd name="T3" fmla="*/ 134958 h 10000"/>
                <a:gd name="T4" fmla="*/ 165204 w 5933"/>
                <a:gd name="T5" fmla="*/ 884180 h 10000"/>
                <a:gd name="T6" fmla="*/ 209578 w 5933"/>
                <a:gd name="T7" fmla="*/ 584180 h 10000"/>
                <a:gd name="T8" fmla="*/ 314463 w 5933"/>
                <a:gd name="T9" fmla="*/ 1063605 h 10000"/>
                <a:gd name="T10" fmla="*/ 451044 w 5933"/>
                <a:gd name="T11" fmla="*/ 554096 h 10000"/>
                <a:gd name="T12" fmla="*/ 509826 w 5933"/>
                <a:gd name="T13" fmla="*/ 854096 h 10000"/>
                <a:gd name="T14" fmla="*/ 585897 w 5933"/>
                <a:gd name="T15" fmla="*/ 554096 h 10000"/>
                <a:gd name="T16" fmla="*/ 690590 w 5933"/>
                <a:gd name="T17" fmla="*/ 958850 h 10000"/>
                <a:gd name="T18" fmla="*/ 825634 w 5933"/>
                <a:gd name="T19" fmla="*/ 0 h 10000"/>
                <a:gd name="T20" fmla="*/ 990838 w 5933"/>
                <a:gd name="T21" fmla="*/ 1198563 h 10000"/>
                <a:gd name="T22" fmla="*/ 1065371 w 5933"/>
                <a:gd name="T23" fmla="*/ 554096 h 10000"/>
                <a:gd name="T24" fmla="*/ 1139713 w 5933"/>
                <a:gd name="T25" fmla="*/ 793808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00CC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ko-KR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68" name="Straight Connector 106"/>
            <p:cNvCxnSpPr>
              <a:cxnSpLocks noChangeShapeType="1"/>
              <a:endCxn id="67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Straight Connector 107"/>
            <p:cNvCxnSpPr>
              <a:cxnSpLocks noChangeShapeType="1"/>
              <a:stCxn id="67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70" name="图片 32" descr="data-02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040" y="11033811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图片 32" descr="data-02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064" y="11048737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2" name="직선 연결선 71"/>
          <p:cNvCxnSpPr/>
          <p:nvPr/>
        </p:nvCxnSpPr>
        <p:spPr>
          <a:xfrm>
            <a:off x="5718549" y="11338241"/>
            <a:ext cx="1188000" cy="0"/>
          </a:xfrm>
          <a:prstGeom prst="line">
            <a:avLst/>
          </a:prstGeom>
          <a:noFill/>
          <a:ln w="19050" cap="flat" cmpd="sng" algn="ctr">
            <a:solidFill>
              <a:srgbClr val="00C057"/>
            </a:solidFill>
            <a:prstDash val="solid"/>
            <a:tailEnd type="triangle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5509036" y="11067846"/>
            <a:ext cx="1654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altLang="ko-KR" sz="1000" dirty="0" smtClean="0">
                <a:solidFill>
                  <a:schemeClr val="accent6">
                    <a:lumMod val="50000"/>
                  </a:schemeClr>
                </a:solidFill>
                <a:latin typeface="맑은 고딕"/>
              </a:rPr>
              <a:t>Data Replication</a:t>
            </a:r>
            <a:endParaRPr lang="ko-KR" altLang="en-US" sz="1000" dirty="0">
              <a:solidFill>
                <a:schemeClr val="accent6">
                  <a:lumMod val="50000"/>
                </a:schemeClr>
              </a:solidFill>
              <a:latin typeface="맑은 고딕"/>
            </a:endParaRPr>
          </a:p>
        </p:txBody>
      </p:sp>
      <p:sp>
        <p:nvSpPr>
          <p:cNvPr id="86" name="TextBox 19"/>
          <p:cNvSpPr txBox="1">
            <a:spLocks noChangeArrowheads="1"/>
          </p:cNvSpPr>
          <p:nvPr/>
        </p:nvSpPr>
        <p:spPr bwMode="auto">
          <a:xfrm>
            <a:off x="6672410" y="10043289"/>
            <a:ext cx="7473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dirty="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Standby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87" name="Picture 111" descr="WANSmart-red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834" y="10343827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" name="Picture 116" descr="WANSmart-red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324" y="10353695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3467100" y="8290645"/>
            <a:ext cx="5760000" cy="162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직사각형 101"/>
          <p:cNvSpPr/>
          <p:nvPr/>
        </p:nvSpPr>
        <p:spPr>
          <a:xfrm>
            <a:off x="3474720" y="9982285"/>
            <a:ext cx="5760000" cy="162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직사각형 103"/>
          <p:cNvSpPr/>
          <p:nvPr/>
        </p:nvSpPr>
        <p:spPr>
          <a:xfrm>
            <a:off x="3474720" y="11673925"/>
            <a:ext cx="5760000" cy="162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9"/>
          <p:cNvSpPr txBox="1">
            <a:spLocks noChangeArrowheads="1"/>
          </p:cNvSpPr>
          <p:nvPr/>
        </p:nvSpPr>
        <p:spPr bwMode="auto">
          <a:xfrm>
            <a:off x="5243404" y="10043289"/>
            <a:ext cx="60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grpSp>
        <p:nvGrpSpPr>
          <p:cNvPr id="106" name="Group 45"/>
          <p:cNvGrpSpPr>
            <a:grpSpLocks/>
          </p:cNvGrpSpPr>
          <p:nvPr/>
        </p:nvGrpSpPr>
        <p:grpSpPr bwMode="auto">
          <a:xfrm>
            <a:off x="4345129" y="8764126"/>
            <a:ext cx="864176" cy="504000"/>
            <a:chOff x="969818" y="1949882"/>
            <a:chExt cx="2281382" cy="1198563"/>
          </a:xfrm>
        </p:grpSpPr>
        <p:sp>
          <p:nvSpPr>
            <p:cNvPr id="107" name="Freeform 7"/>
            <p:cNvSpPr>
              <a:spLocks/>
            </p:cNvSpPr>
            <p:nvPr/>
          </p:nvSpPr>
          <p:spPr bwMode="auto">
            <a:xfrm>
              <a:off x="1537730" y="1949882"/>
              <a:ext cx="1139067" cy="1198563"/>
            </a:xfrm>
            <a:custGeom>
              <a:avLst/>
              <a:gdLst>
                <a:gd name="T0" fmla="*/ 0 w 5933"/>
                <a:gd name="T1" fmla="*/ 793808 h 10000"/>
                <a:gd name="T2" fmla="*/ 44567 w 5933"/>
                <a:gd name="T3" fmla="*/ 134958 h 10000"/>
                <a:gd name="T4" fmla="*/ 165204 w 5933"/>
                <a:gd name="T5" fmla="*/ 884180 h 10000"/>
                <a:gd name="T6" fmla="*/ 209578 w 5933"/>
                <a:gd name="T7" fmla="*/ 584180 h 10000"/>
                <a:gd name="T8" fmla="*/ 314463 w 5933"/>
                <a:gd name="T9" fmla="*/ 1063605 h 10000"/>
                <a:gd name="T10" fmla="*/ 451044 w 5933"/>
                <a:gd name="T11" fmla="*/ 554096 h 10000"/>
                <a:gd name="T12" fmla="*/ 509826 w 5933"/>
                <a:gd name="T13" fmla="*/ 854096 h 10000"/>
                <a:gd name="T14" fmla="*/ 585897 w 5933"/>
                <a:gd name="T15" fmla="*/ 554096 h 10000"/>
                <a:gd name="T16" fmla="*/ 690590 w 5933"/>
                <a:gd name="T17" fmla="*/ 958850 h 10000"/>
                <a:gd name="T18" fmla="*/ 825634 w 5933"/>
                <a:gd name="T19" fmla="*/ 0 h 10000"/>
                <a:gd name="T20" fmla="*/ 990838 w 5933"/>
                <a:gd name="T21" fmla="*/ 1198563 h 10000"/>
                <a:gd name="T22" fmla="*/ 1065371 w 5933"/>
                <a:gd name="T23" fmla="*/ 554096 h 10000"/>
                <a:gd name="T24" fmla="*/ 1139713 w 5933"/>
                <a:gd name="T25" fmla="*/ 793808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00CC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ko-KR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08" name="Straight Connector 106"/>
            <p:cNvCxnSpPr>
              <a:cxnSpLocks noChangeShapeType="1"/>
              <a:endCxn id="107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9" name="Straight Connector 107"/>
            <p:cNvCxnSpPr>
              <a:cxnSpLocks noChangeShapeType="1"/>
              <a:stCxn id="107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0" name="TextBox 19"/>
          <p:cNvSpPr txBox="1">
            <a:spLocks noChangeArrowheads="1"/>
          </p:cNvSpPr>
          <p:nvPr/>
        </p:nvSpPr>
        <p:spPr bwMode="auto">
          <a:xfrm>
            <a:off x="5017316" y="8359269"/>
            <a:ext cx="7473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dirty="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Standby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3" name="TextBox 19"/>
          <p:cNvSpPr txBox="1">
            <a:spLocks noChangeArrowheads="1"/>
          </p:cNvSpPr>
          <p:nvPr/>
        </p:nvSpPr>
        <p:spPr bwMode="auto">
          <a:xfrm>
            <a:off x="3839770" y="8359269"/>
            <a:ext cx="60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cxnSp>
        <p:nvCxnSpPr>
          <p:cNvPr id="115" name="직선 연결선 114"/>
          <p:cNvCxnSpPr/>
          <p:nvPr/>
        </p:nvCxnSpPr>
        <p:spPr>
          <a:xfrm>
            <a:off x="4184201" y="9349785"/>
            <a:ext cx="517238" cy="276043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/>
          <p:nvPr/>
        </p:nvCxnSpPr>
        <p:spPr>
          <a:xfrm flipV="1">
            <a:off x="4900091" y="9354828"/>
            <a:ext cx="458902" cy="263316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Picture 22" descr="磁盘阵列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782" y="9550298"/>
            <a:ext cx="85041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Picture 116" descr="WANSmart-red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690" y="8669675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" name="Picture 111" descr="WANSmart-red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740" y="8659807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" name="Text Box 26"/>
          <p:cNvSpPr txBox="1">
            <a:spLocks noChangeArrowheads="1"/>
          </p:cNvSpPr>
          <p:nvPr/>
        </p:nvSpPr>
        <p:spPr bwMode="auto">
          <a:xfrm>
            <a:off x="3920357" y="9432030"/>
            <a:ext cx="16454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Blip>
                <a:blip r:embed="rId13"/>
              </a:buBlip>
              <a:defRPr kumimoji="1"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14"/>
              </a:buBlip>
              <a:defRPr kumimoji="1" sz="24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00"/>
              </a:buClr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14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algn="ctr" defTabSz="914400" fontAlgn="base" latinLnBrk="0">
              <a:spcBef>
                <a:spcPct val="5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zh-CN" sz="900" kern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Share Disk Array</a:t>
            </a:r>
          </a:p>
        </p:txBody>
      </p:sp>
      <p:cxnSp>
        <p:nvCxnSpPr>
          <p:cNvPr id="16" name="직선 연결선 15"/>
          <p:cNvCxnSpPr/>
          <p:nvPr/>
        </p:nvCxnSpPr>
        <p:spPr>
          <a:xfrm>
            <a:off x="6125215" y="8336365"/>
            <a:ext cx="0" cy="15476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45"/>
          <p:cNvGrpSpPr>
            <a:grpSpLocks/>
          </p:cNvGrpSpPr>
          <p:nvPr/>
        </p:nvGrpSpPr>
        <p:grpSpPr bwMode="auto">
          <a:xfrm>
            <a:off x="6821629" y="8764126"/>
            <a:ext cx="647069" cy="504000"/>
            <a:chOff x="969818" y="1949882"/>
            <a:chExt cx="2281382" cy="1198563"/>
          </a:xfrm>
        </p:grpSpPr>
        <p:sp>
          <p:nvSpPr>
            <p:cNvPr id="119" name="Freeform 7"/>
            <p:cNvSpPr>
              <a:spLocks/>
            </p:cNvSpPr>
            <p:nvPr/>
          </p:nvSpPr>
          <p:spPr bwMode="auto">
            <a:xfrm>
              <a:off x="1537730" y="1949882"/>
              <a:ext cx="1139067" cy="1198563"/>
            </a:xfrm>
            <a:custGeom>
              <a:avLst/>
              <a:gdLst>
                <a:gd name="T0" fmla="*/ 0 w 5933"/>
                <a:gd name="T1" fmla="*/ 793808 h 10000"/>
                <a:gd name="T2" fmla="*/ 44567 w 5933"/>
                <a:gd name="T3" fmla="*/ 134958 h 10000"/>
                <a:gd name="T4" fmla="*/ 165204 w 5933"/>
                <a:gd name="T5" fmla="*/ 884180 h 10000"/>
                <a:gd name="T6" fmla="*/ 209578 w 5933"/>
                <a:gd name="T7" fmla="*/ 584180 h 10000"/>
                <a:gd name="T8" fmla="*/ 314463 w 5933"/>
                <a:gd name="T9" fmla="*/ 1063605 h 10000"/>
                <a:gd name="T10" fmla="*/ 451044 w 5933"/>
                <a:gd name="T11" fmla="*/ 554096 h 10000"/>
                <a:gd name="T12" fmla="*/ 509826 w 5933"/>
                <a:gd name="T13" fmla="*/ 854096 h 10000"/>
                <a:gd name="T14" fmla="*/ 585897 w 5933"/>
                <a:gd name="T15" fmla="*/ 554096 h 10000"/>
                <a:gd name="T16" fmla="*/ 690590 w 5933"/>
                <a:gd name="T17" fmla="*/ 958850 h 10000"/>
                <a:gd name="T18" fmla="*/ 825634 w 5933"/>
                <a:gd name="T19" fmla="*/ 0 h 10000"/>
                <a:gd name="T20" fmla="*/ 990838 w 5933"/>
                <a:gd name="T21" fmla="*/ 1198563 h 10000"/>
                <a:gd name="T22" fmla="*/ 1065371 w 5933"/>
                <a:gd name="T23" fmla="*/ 554096 h 10000"/>
                <a:gd name="T24" fmla="*/ 1139713 w 5933"/>
                <a:gd name="T25" fmla="*/ 793808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00CC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ko-KR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20" name="Straight Connector 106"/>
            <p:cNvCxnSpPr>
              <a:cxnSpLocks noChangeShapeType="1"/>
              <a:endCxn id="119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Straight Connector 107"/>
            <p:cNvCxnSpPr>
              <a:cxnSpLocks noChangeShapeType="1"/>
              <a:stCxn id="119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2" name="TextBox 19"/>
          <p:cNvSpPr txBox="1">
            <a:spLocks noChangeArrowheads="1"/>
          </p:cNvSpPr>
          <p:nvPr/>
        </p:nvSpPr>
        <p:spPr bwMode="auto">
          <a:xfrm>
            <a:off x="8354876" y="8359269"/>
            <a:ext cx="7473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dirty="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Standby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23" name="TextBox 19"/>
          <p:cNvSpPr txBox="1">
            <a:spLocks noChangeArrowheads="1"/>
          </p:cNvSpPr>
          <p:nvPr/>
        </p:nvSpPr>
        <p:spPr bwMode="auto">
          <a:xfrm>
            <a:off x="6316270" y="8359269"/>
            <a:ext cx="60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cxnSp>
        <p:nvCxnSpPr>
          <p:cNvPr id="124" name="직선 연결선 123"/>
          <p:cNvCxnSpPr/>
          <p:nvPr/>
        </p:nvCxnSpPr>
        <p:spPr>
          <a:xfrm>
            <a:off x="6660701" y="9349785"/>
            <a:ext cx="807997" cy="276043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/>
          <p:cNvCxnSpPr/>
          <p:nvPr/>
        </p:nvCxnSpPr>
        <p:spPr>
          <a:xfrm flipV="1">
            <a:off x="7671587" y="9354828"/>
            <a:ext cx="0" cy="396000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7" name="Picture 116" descr="WANSmart-red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190" y="8669675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" name="Text Box 26"/>
          <p:cNvSpPr txBox="1">
            <a:spLocks noChangeArrowheads="1"/>
          </p:cNvSpPr>
          <p:nvPr/>
        </p:nvSpPr>
        <p:spPr bwMode="auto">
          <a:xfrm>
            <a:off x="6831197" y="9432030"/>
            <a:ext cx="16454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Blip>
                <a:blip r:embed="rId13"/>
              </a:buBlip>
              <a:defRPr kumimoji="1"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14"/>
              </a:buBlip>
              <a:defRPr kumimoji="1" sz="24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00"/>
              </a:buClr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14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algn="ctr" defTabSz="914400" fontAlgn="base" latinLnBrk="0">
              <a:spcBef>
                <a:spcPct val="5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zh-CN" sz="900" kern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Share Disk Array</a:t>
            </a:r>
          </a:p>
        </p:txBody>
      </p:sp>
      <p:sp>
        <p:nvSpPr>
          <p:cNvPr id="130" name="TextBox 19"/>
          <p:cNvSpPr txBox="1">
            <a:spLocks noChangeArrowheads="1"/>
          </p:cNvSpPr>
          <p:nvPr/>
        </p:nvSpPr>
        <p:spPr bwMode="auto">
          <a:xfrm>
            <a:off x="7344970" y="8359269"/>
            <a:ext cx="60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131" name="Picture 116" descr="WANSmart-red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890" y="8669675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2" name="Group 45"/>
          <p:cNvGrpSpPr>
            <a:grpSpLocks/>
          </p:cNvGrpSpPr>
          <p:nvPr/>
        </p:nvGrpSpPr>
        <p:grpSpPr bwMode="auto">
          <a:xfrm>
            <a:off x="7865569" y="8771746"/>
            <a:ext cx="647069" cy="504000"/>
            <a:chOff x="969818" y="1949882"/>
            <a:chExt cx="2281382" cy="1198563"/>
          </a:xfrm>
        </p:grpSpPr>
        <p:sp>
          <p:nvSpPr>
            <p:cNvPr id="133" name="Freeform 7"/>
            <p:cNvSpPr>
              <a:spLocks/>
            </p:cNvSpPr>
            <p:nvPr/>
          </p:nvSpPr>
          <p:spPr bwMode="auto">
            <a:xfrm>
              <a:off x="1537730" y="1949882"/>
              <a:ext cx="1139067" cy="1198563"/>
            </a:xfrm>
            <a:custGeom>
              <a:avLst/>
              <a:gdLst>
                <a:gd name="T0" fmla="*/ 0 w 5933"/>
                <a:gd name="T1" fmla="*/ 793808 h 10000"/>
                <a:gd name="T2" fmla="*/ 44567 w 5933"/>
                <a:gd name="T3" fmla="*/ 134958 h 10000"/>
                <a:gd name="T4" fmla="*/ 165204 w 5933"/>
                <a:gd name="T5" fmla="*/ 884180 h 10000"/>
                <a:gd name="T6" fmla="*/ 209578 w 5933"/>
                <a:gd name="T7" fmla="*/ 584180 h 10000"/>
                <a:gd name="T8" fmla="*/ 314463 w 5933"/>
                <a:gd name="T9" fmla="*/ 1063605 h 10000"/>
                <a:gd name="T10" fmla="*/ 451044 w 5933"/>
                <a:gd name="T11" fmla="*/ 554096 h 10000"/>
                <a:gd name="T12" fmla="*/ 509826 w 5933"/>
                <a:gd name="T13" fmla="*/ 854096 h 10000"/>
                <a:gd name="T14" fmla="*/ 585897 w 5933"/>
                <a:gd name="T15" fmla="*/ 554096 h 10000"/>
                <a:gd name="T16" fmla="*/ 690590 w 5933"/>
                <a:gd name="T17" fmla="*/ 958850 h 10000"/>
                <a:gd name="T18" fmla="*/ 825634 w 5933"/>
                <a:gd name="T19" fmla="*/ 0 h 10000"/>
                <a:gd name="T20" fmla="*/ 990838 w 5933"/>
                <a:gd name="T21" fmla="*/ 1198563 h 10000"/>
                <a:gd name="T22" fmla="*/ 1065371 w 5933"/>
                <a:gd name="T23" fmla="*/ 554096 h 10000"/>
                <a:gd name="T24" fmla="*/ 1139713 w 5933"/>
                <a:gd name="T25" fmla="*/ 793808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00CC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ko-KR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34" name="Straight Connector 106"/>
            <p:cNvCxnSpPr>
              <a:cxnSpLocks noChangeShapeType="1"/>
              <a:endCxn id="133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5" name="Straight Connector 107"/>
            <p:cNvCxnSpPr>
              <a:cxnSpLocks noChangeShapeType="1"/>
              <a:stCxn id="133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36" name="직선 연결선 135"/>
          <p:cNvCxnSpPr/>
          <p:nvPr/>
        </p:nvCxnSpPr>
        <p:spPr>
          <a:xfrm flipH="1">
            <a:off x="7621098" y="9354828"/>
            <a:ext cx="1107438" cy="339470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6" name="Picture 22" descr="磁盘阵列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382" y="9550298"/>
            <a:ext cx="85041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" name="Picture 111" descr="WANSmart-red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300" y="8659807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7" name="Group 45"/>
          <p:cNvGrpSpPr>
            <a:grpSpLocks/>
          </p:cNvGrpSpPr>
          <p:nvPr/>
        </p:nvGrpSpPr>
        <p:grpSpPr bwMode="auto">
          <a:xfrm>
            <a:off x="4828687" y="12187388"/>
            <a:ext cx="864176" cy="504000"/>
            <a:chOff x="969818" y="1949882"/>
            <a:chExt cx="2281382" cy="1198563"/>
          </a:xfrm>
        </p:grpSpPr>
        <p:sp>
          <p:nvSpPr>
            <p:cNvPr id="138" name="Freeform 7"/>
            <p:cNvSpPr>
              <a:spLocks/>
            </p:cNvSpPr>
            <p:nvPr/>
          </p:nvSpPr>
          <p:spPr bwMode="auto">
            <a:xfrm>
              <a:off x="1537730" y="1949882"/>
              <a:ext cx="1139067" cy="1198563"/>
            </a:xfrm>
            <a:custGeom>
              <a:avLst/>
              <a:gdLst>
                <a:gd name="T0" fmla="*/ 0 w 5933"/>
                <a:gd name="T1" fmla="*/ 793808 h 10000"/>
                <a:gd name="T2" fmla="*/ 44567 w 5933"/>
                <a:gd name="T3" fmla="*/ 134958 h 10000"/>
                <a:gd name="T4" fmla="*/ 165204 w 5933"/>
                <a:gd name="T5" fmla="*/ 884180 h 10000"/>
                <a:gd name="T6" fmla="*/ 209578 w 5933"/>
                <a:gd name="T7" fmla="*/ 584180 h 10000"/>
                <a:gd name="T8" fmla="*/ 314463 w 5933"/>
                <a:gd name="T9" fmla="*/ 1063605 h 10000"/>
                <a:gd name="T10" fmla="*/ 451044 w 5933"/>
                <a:gd name="T11" fmla="*/ 554096 h 10000"/>
                <a:gd name="T12" fmla="*/ 509826 w 5933"/>
                <a:gd name="T13" fmla="*/ 854096 h 10000"/>
                <a:gd name="T14" fmla="*/ 585897 w 5933"/>
                <a:gd name="T15" fmla="*/ 554096 h 10000"/>
                <a:gd name="T16" fmla="*/ 690590 w 5933"/>
                <a:gd name="T17" fmla="*/ 958850 h 10000"/>
                <a:gd name="T18" fmla="*/ 825634 w 5933"/>
                <a:gd name="T19" fmla="*/ 0 h 10000"/>
                <a:gd name="T20" fmla="*/ 990838 w 5933"/>
                <a:gd name="T21" fmla="*/ 1198563 h 10000"/>
                <a:gd name="T22" fmla="*/ 1065371 w 5933"/>
                <a:gd name="T23" fmla="*/ 554096 h 10000"/>
                <a:gd name="T24" fmla="*/ 1139713 w 5933"/>
                <a:gd name="T25" fmla="*/ 793808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00CC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ko-KR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39" name="Straight Connector 106"/>
            <p:cNvCxnSpPr>
              <a:cxnSpLocks noChangeShapeType="1"/>
              <a:endCxn id="138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0" name="Straight Connector 107"/>
            <p:cNvCxnSpPr>
              <a:cxnSpLocks noChangeShapeType="1"/>
              <a:stCxn id="138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1" name="TextBox 19"/>
          <p:cNvSpPr txBox="1">
            <a:spLocks noChangeArrowheads="1"/>
          </p:cNvSpPr>
          <p:nvPr/>
        </p:nvSpPr>
        <p:spPr bwMode="auto">
          <a:xfrm>
            <a:off x="5500874" y="11782531"/>
            <a:ext cx="7473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dirty="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Standby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42" name="TextBox 19"/>
          <p:cNvSpPr txBox="1">
            <a:spLocks noChangeArrowheads="1"/>
          </p:cNvSpPr>
          <p:nvPr/>
        </p:nvSpPr>
        <p:spPr bwMode="auto">
          <a:xfrm>
            <a:off x="4323328" y="11782531"/>
            <a:ext cx="6030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cxnSp>
        <p:nvCxnSpPr>
          <p:cNvPr id="143" name="직선 연결선 142"/>
          <p:cNvCxnSpPr/>
          <p:nvPr/>
        </p:nvCxnSpPr>
        <p:spPr>
          <a:xfrm>
            <a:off x="4667759" y="12773047"/>
            <a:ext cx="517238" cy="276043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/>
          <p:cNvCxnSpPr/>
          <p:nvPr/>
        </p:nvCxnSpPr>
        <p:spPr>
          <a:xfrm flipV="1">
            <a:off x="5383649" y="12778090"/>
            <a:ext cx="458902" cy="263316"/>
          </a:xfrm>
          <a:prstGeom prst="line">
            <a:avLst/>
          </a:prstGeom>
          <a:ln w="1905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5" name="Picture 22" descr="磁盘阵列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340" y="12973560"/>
            <a:ext cx="85041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" name="Picture 116" descr="WANSmart-red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248" y="12092937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7" name="Picture 111" descr="WANSmart-red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298" y="12083069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" name="Text Box 26"/>
          <p:cNvSpPr txBox="1">
            <a:spLocks noChangeArrowheads="1"/>
          </p:cNvSpPr>
          <p:nvPr/>
        </p:nvSpPr>
        <p:spPr bwMode="auto">
          <a:xfrm>
            <a:off x="4403915" y="12855292"/>
            <a:ext cx="16454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F0000"/>
              </a:buClr>
              <a:buBlip>
                <a:blip r:embed="rId13"/>
              </a:buBlip>
              <a:defRPr kumimoji="1" sz="28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 eaLnBrk="0" hangingPunct="0">
              <a:spcBef>
                <a:spcPct val="20000"/>
              </a:spcBef>
              <a:buBlip>
                <a:blip r:embed="rId14"/>
              </a:buBlip>
              <a:defRPr kumimoji="1" sz="24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CC00"/>
              </a:buClr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600200" indent="-228600" eaLnBrk="0" hangingPunct="0">
              <a:spcBef>
                <a:spcPct val="20000"/>
              </a:spcBef>
              <a:buBlip>
                <a:blip r:embed="rId14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2057400" indent="-228600" eaLnBrk="0" hangingPunct="0">
              <a:spcBef>
                <a:spcPct val="20000"/>
              </a:spcBef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13"/>
              </a:buBlip>
              <a:defRPr kumimoji="1" sz="20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9pPr>
          </a:lstStyle>
          <a:p>
            <a:pPr algn="ctr" defTabSz="914400" fontAlgn="base" latinLnBrk="0">
              <a:spcBef>
                <a:spcPct val="5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zh-CN" sz="900" kern="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Share Disk Array</a:t>
            </a:r>
          </a:p>
        </p:txBody>
      </p:sp>
      <p:grpSp>
        <p:nvGrpSpPr>
          <p:cNvPr id="149" name="Group 45"/>
          <p:cNvGrpSpPr>
            <a:grpSpLocks/>
          </p:cNvGrpSpPr>
          <p:nvPr/>
        </p:nvGrpSpPr>
        <p:grpSpPr bwMode="auto">
          <a:xfrm>
            <a:off x="6032647" y="12195008"/>
            <a:ext cx="1931982" cy="504000"/>
            <a:chOff x="969818" y="1949882"/>
            <a:chExt cx="2281382" cy="1198563"/>
          </a:xfrm>
        </p:grpSpPr>
        <p:sp>
          <p:nvSpPr>
            <p:cNvPr id="150" name="Freeform 7"/>
            <p:cNvSpPr>
              <a:spLocks/>
            </p:cNvSpPr>
            <p:nvPr/>
          </p:nvSpPr>
          <p:spPr bwMode="auto">
            <a:xfrm>
              <a:off x="1537730" y="1949882"/>
              <a:ext cx="1139067" cy="1198563"/>
            </a:xfrm>
            <a:custGeom>
              <a:avLst/>
              <a:gdLst>
                <a:gd name="T0" fmla="*/ 0 w 5933"/>
                <a:gd name="T1" fmla="*/ 793808 h 10000"/>
                <a:gd name="T2" fmla="*/ 44567 w 5933"/>
                <a:gd name="T3" fmla="*/ 134958 h 10000"/>
                <a:gd name="T4" fmla="*/ 165204 w 5933"/>
                <a:gd name="T5" fmla="*/ 884180 h 10000"/>
                <a:gd name="T6" fmla="*/ 209578 w 5933"/>
                <a:gd name="T7" fmla="*/ 584180 h 10000"/>
                <a:gd name="T8" fmla="*/ 314463 w 5933"/>
                <a:gd name="T9" fmla="*/ 1063605 h 10000"/>
                <a:gd name="T10" fmla="*/ 451044 w 5933"/>
                <a:gd name="T11" fmla="*/ 554096 h 10000"/>
                <a:gd name="T12" fmla="*/ 509826 w 5933"/>
                <a:gd name="T13" fmla="*/ 854096 h 10000"/>
                <a:gd name="T14" fmla="*/ 585897 w 5933"/>
                <a:gd name="T15" fmla="*/ 554096 h 10000"/>
                <a:gd name="T16" fmla="*/ 690590 w 5933"/>
                <a:gd name="T17" fmla="*/ 958850 h 10000"/>
                <a:gd name="T18" fmla="*/ 825634 w 5933"/>
                <a:gd name="T19" fmla="*/ 0 h 10000"/>
                <a:gd name="T20" fmla="*/ 990838 w 5933"/>
                <a:gd name="T21" fmla="*/ 1198563 h 10000"/>
                <a:gd name="T22" fmla="*/ 1065371 w 5933"/>
                <a:gd name="T23" fmla="*/ 554096 h 10000"/>
                <a:gd name="T24" fmla="*/ 1139713 w 5933"/>
                <a:gd name="T25" fmla="*/ 793808 h 1000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00CC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latinLnBrk="0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ko-KR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cxnSp>
          <p:nvCxnSpPr>
            <p:cNvPr id="151" name="Straight Connector 106"/>
            <p:cNvCxnSpPr>
              <a:cxnSpLocks noChangeShapeType="1"/>
              <a:endCxn id="150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2" name="Straight Connector 107"/>
            <p:cNvCxnSpPr>
              <a:cxnSpLocks noChangeShapeType="1"/>
              <a:stCxn id="150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00CC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53" name="Picture 111" descr="WANSmart-red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298" y="12090689"/>
            <a:ext cx="1062228" cy="82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Box 19"/>
          <p:cNvSpPr txBox="1">
            <a:spLocks noChangeArrowheads="1"/>
          </p:cNvSpPr>
          <p:nvPr/>
        </p:nvSpPr>
        <p:spPr bwMode="auto">
          <a:xfrm>
            <a:off x="7973178" y="11805391"/>
            <a:ext cx="4058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rgbClr val="AD3A3A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Blip>
                <a:blip r:embed="rId8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9"/>
              </a:buBlip>
              <a:defRPr sz="24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fontAlgn="base" latinLnBrk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ko-KR" sz="1200" smtClean="0">
                <a:solidFill>
                  <a:schemeClr val="tx1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DR</a:t>
            </a:r>
            <a:endParaRPr lang="en-US" altLang="ko-KR" sz="1200" dirty="0" smtClean="0">
              <a:solidFill>
                <a:schemeClr val="tx1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grpSp>
        <p:nvGrpSpPr>
          <p:cNvPr id="155" name="Group 263"/>
          <p:cNvGrpSpPr>
            <a:grpSpLocks/>
          </p:cNvGrpSpPr>
          <p:nvPr/>
        </p:nvGrpSpPr>
        <p:grpSpPr bwMode="auto">
          <a:xfrm>
            <a:off x="6747302" y="12238090"/>
            <a:ext cx="640114" cy="534957"/>
            <a:chOff x="3845418" y="1757348"/>
            <a:chExt cx="717884" cy="612311"/>
          </a:xfrm>
        </p:grpSpPr>
        <p:pic>
          <p:nvPicPr>
            <p:cNvPr id="156" name="Picture 183" descr="WANSmart-red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="" xmlns:a14="http://schemas.microsoft.com/office/drawing/2010/main">
                    <a14:imgLayer r:embed="rId17">
                      <a14:imgEffect>
                        <a14:sharpenSoften amount="53000"/>
                      </a14:imgEffect>
                      <a14:imgEffect>
                        <a14:brightnessContrast bright="40000" contrast="-54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5418" y="1757348"/>
              <a:ext cx="717884" cy="612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7" name="TextBox 195"/>
            <p:cNvSpPr txBox="1">
              <a:spLocks noChangeArrowheads="1"/>
            </p:cNvSpPr>
            <p:nvPr/>
          </p:nvSpPr>
          <p:spPr bwMode="auto">
            <a:xfrm>
              <a:off x="3987627" y="1944597"/>
              <a:ext cx="411480" cy="21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sq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rgbClr val="AD3A3A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Blip>
                  <a:blip r:embed="rId8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Blip>
                  <a:blip r:embed="rId8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Blip>
                  <a:blip r:embed="rId8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Blip>
                  <a:blip r:embed="rId9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9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9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9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9"/>
                </a:buBlip>
                <a:defRPr sz="2400">
                  <a:solidFill>
                    <a:schemeClr val="tx1"/>
                  </a:solidFill>
                  <a:latin typeface="Helvetica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 latinLnBrk="0">
                <a:spcBef>
                  <a:spcPts val="600"/>
                </a:spcBef>
                <a:spcAft>
                  <a:spcPct val="0"/>
                </a:spcAft>
                <a:buFontTx/>
                <a:buNone/>
              </a:pPr>
              <a:r>
                <a:rPr lang="en-US" altLang="ko-KR" sz="800" smtClean="0">
                  <a:solidFill>
                    <a:srgbClr val="FFFFFF"/>
                  </a:solidFill>
                  <a:latin typeface="Arial Unicode MS" panose="020B0604020202020204" pitchFamily="50" charset="-127"/>
                  <a:ea typeface="Arial Unicode MS" panose="020B0604020202020204" pitchFamily="50" charset="-127"/>
                  <a:cs typeface="Arial Unicode MS" panose="020B0604020202020204" pitchFamily="50" charset="-127"/>
                </a:rPr>
                <a:t>WAN</a:t>
              </a:r>
              <a:endParaRPr lang="en-US" altLang="ko-KR" sz="800" baseline="30000" dirty="0" smtClean="0"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endParaRPr>
            </a:p>
          </p:txBody>
        </p:sp>
      </p:grpSp>
      <p:sp>
        <p:nvSpPr>
          <p:cNvPr id="26" name="실행 단추: 소리 25">
            <a:hlinkClick r:id="" action="ppaction://noaction" highlightClick="1">
              <a:snd r:embed="rId18" name="applause.wav"/>
            </a:hlinkClick>
          </p:cNvPr>
          <p:cNvSpPr/>
          <p:nvPr/>
        </p:nvSpPr>
        <p:spPr>
          <a:xfrm>
            <a:off x="842848" y="8869680"/>
            <a:ext cx="681152" cy="617265"/>
          </a:xfrm>
          <a:prstGeom prst="actionButtonSou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1258438" y="8627308"/>
            <a:ext cx="21054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공유 스토리지 환경</a:t>
            </a:r>
            <a:endParaRPr lang="en-US" altLang="ko-KR" sz="1400" b="1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ko-KR" sz="2800" b="1" smtClean="0">
                <a:solidFill>
                  <a:schemeClr val="accent6">
                    <a:lumMod val="50000"/>
                  </a:schemeClr>
                </a:solidFill>
              </a:rPr>
              <a:t>RoseHA</a:t>
            </a:r>
            <a:endParaRPr lang="ko-KR" altLang="en-US" sz="2800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8" name="실행 단추: 소리 157">
            <a:hlinkClick r:id="" action="ppaction://noaction" highlightClick="1">
              <a:snd r:embed="rId18" name="applause.wav"/>
            </a:hlinkClick>
          </p:cNvPr>
          <p:cNvSpPr/>
          <p:nvPr/>
        </p:nvSpPr>
        <p:spPr>
          <a:xfrm>
            <a:off x="835228" y="10538460"/>
            <a:ext cx="681152" cy="617265"/>
          </a:xfrm>
          <a:prstGeom prst="actionButtonSou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9" name="TextBox 158"/>
          <p:cNvSpPr txBox="1"/>
          <p:nvPr/>
        </p:nvSpPr>
        <p:spPr>
          <a:xfrm>
            <a:off x="1266058" y="10212268"/>
            <a:ext cx="21248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로컬 복제 환경</a:t>
            </a:r>
            <a:endParaRPr lang="en-US" altLang="ko-KR" sz="1400" b="1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ko-KR" sz="2800" b="1" smtClean="0">
                <a:solidFill>
                  <a:schemeClr val="accent6">
                    <a:lumMod val="50000"/>
                  </a:schemeClr>
                </a:solidFill>
              </a:rPr>
              <a:t>RoseMirror</a:t>
            </a:r>
          </a:p>
          <a:p>
            <a:pPr algn="ctr"/>
            <a:r>
              <a:rPr lang="en-US" altLang="ko-KR" sz="2800" b="1" smtClean="0">
                <a:solidFill>
                  <a:schemeClr val="accent6">
                    <a:lumMod val="50000"/>
                  </a:schemeClr>
                </a:solidFill>
              </a:rPr>
              <a:t>HA</a:t>
            </a:r>
            <a:endParaRPr lang="ko-KR" altLang="en-US" sz="2800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0" name="실행 단추: 소리 159">
            <a:hlinkClick r:id="" action="ppaction://noaction" highlightClick="1">
              <a:snd r:embed="rId18" name="applause.wav"/>
            </a:hlinkClick>
          </p:cNvPr>
          <p:cNvSpPr/>
          <p:nvPr/>
        </p:nvSpPr>
        <p:spPr>
          <a:xfrm>
            <a:off x="835228" y="12260580"/>
            <a:ext cx="681152" cy="617265"/>
          </a:xfrm>
          <a:prstGeom prst="actionButtonSou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1" name="TextBox 160"/>
          <p:cNvSpPr txBox="1"/>
          <p:nvPr/>
        </p:nvSpPr>
        <p:spPr>
          <a:xfrm>
            <a:off x="1266058" y="11934388"/>
            <a:ext cx="21248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HA-DR </a:t>
            </a:r>
            <a:r>
              <a:rPr lang="ko-KR" altLang="en-US" sz="14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환경</a:t>
            </a:r>
            <a:endParaRPr lang="en-US" altLang="ko-KR" sz="1400" b="1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altLang="ko-KR" sz="2800" b="1" smtClean="0">
                <a:solidFill>
                  <a:schemeClr val="accent6">
                    <a:lumMod val="50000"/>
                  </a:schemeClr>
                </a:solidFill>
              </a:rPr>
              <a:t>Replicator</a:t>
            </a:r>
          </a:p>
          <a:p>
            <a:pPr algn="ctr"/>
            <a:r>
              <a:rPr lang="en-US" altLang="ko-KR" sz="2800" b="1" smtClean="0">
                <a:solidFill>
                  <a:schemeClr val="accent6">
                    <a:lumMod val="50000"/>
                  </a:schemeClr>
                </a:solidFill>
              </a:rPr>
              <a:t>GHA</a:t>
            </a:r>
            <a:endParaRPr lang="ko-KR" altLang="en-US" sz="2800" b="1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69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8351402" y="241664"/>
            <a:ext cx="1575695" cy="1125496"/>
          </a:xfrm>
          <a:prstGeom prst="rect">
            <a:avLst/>
          </a:prstGeom>
          <a:solidFill>
            <a:srgbClr val="F74D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5292" tIns="47646" rIns="95292" bIns="476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76"/>
          </a:p>
        </p:txBody>
      </p:sp>
      <p:sp>
        <p:nvSpPr>
          <p:cNvPr id="13" name="TextBox 12"/>
          <p:cNvSpPr txBox="1"/>
          <p:nvPr/>
        </p:nvSpPr>
        <p:spPr>
          <a:xfrm>
            <a:off x="1880704" y="344294"/>
            <a:ext cx="6326036" cy="797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50" b="1">
                <a:solidFill>
                  <a:schemeClr val="accent6">
                    <a:lumMod val="50000"/>
                  </a:schemeClr>
                </a:solidFill>
              </a:rPr>
              <a:t>4 Generation HA </a:t>
            </a:r>
            <a:r>
              <a:rPr lang="en-US" altLang="ko-KR" sz="4585" b="1" smtClean="0">
                <a:solidFill>
                  <a:schemeClr val="accent6">
                    <a:lumMod val="50000"/>
                  </a:schemeClr>
                </a:solidFill>
              </a:rPr>
              <a:t>RoseHA</a:t>
            </a:r>
            <a:endParaRPr lang="ko-KR" altLang="en-US" sz="1251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724784" y="2103804"/>
            <a:ext cx="360000" cy="360000"/>
            <a:chOff x="841248" y="2615184"/>
            <a:chExt cx="360000" cy="360000"/>
          </a:xfrm>
        </p:grpSpPr>
        <p:sp>
          <p:nvSpPr>
            <p:cNvPr id="3" name="직사각형 2"/>
            <p:cNvSpPr/>
            <p:nvPr/>
          </p:nvSpPr>
          <p:spPr>
            <a:xfrm>
              <a:off x="841248" y="2615184"/>
              <a:ext cx="360000" cy="360000"/>
            </a:xfrm>
            <a:prstGeom prst="rect">
              <a:avLst/>
            </a:prstGeom>
            <a:solidFill>
              <a:srgbClr val="F74D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914146" y="2691257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144137" y="2060188"/>
            <a:ext cx="817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특</a:t>
            </a:r>
            <a:r>
              <a:rPr lang="en-US" altLang="ko-KR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.</a:t>
            </a:r>
            <a:r>
              <a:rPr lang="ko-KR" altLang="en-US" sz="24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장점</a:t>
            </a:r>
            <a:endParaRPr lang="ko-KR" altLang="en-US" sz="2400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6415" y="13535022"/>
            <a:ext cx="10080000" cy="720728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60000"/>
                  <a:lumOff val="4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>
            <a:off x="257820" y="13684776"/>
            <a:ext cx="5112800" cy="400110"/>
          </a:xfrm>
          <a:prstGeom prst="rect">
            <a:avLst/>
          </a:prstGeom>
          <a:noFill/>
          <a:ln>
            <a:noFill/>
          </a:ln>
          <a:effectLst>
            <a:outerShdw dist="190500" dir="3780000" algn="ctr">
              <a:srgbClr val="000000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r>
              <a:rPr lang="en-US" altLang="ko-KR" sz="2000" b="1" spc="50" smtClean="0">
                <a:ln w="0"/>
                <a:solidFill>
                  <a:schemeClr val="bg1">
                    <a:lumMod val="8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j-lt"/>
                <a:ea typeface="HY헤드라인M" panose="02030600000101010101" pitchFamily="18" charset="-127"/>
              </a:rPr>
              <a:t>4 Generation HA</a:t>
            </a:r>
            <a:endParaRPr lang="en-US" altLang="ko-KR" sz="2000" b="1" spc="50" dirty="0">
              <a:ln w="0"/>
              <a:solidFill>
                <a:schemeClr val="bg1">
                  <a:lumMod val="85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j-lt"/>
              <a:ea typeface="HY헤드라인M" panose="02030600000101010101" pitchFamily="18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-6934" y="1179824"/>
            <a:ext cx="8280000" cy="157826"/>
          </a:xfrm>
          <a:prstGeom prst="rect">
            <a:avLst/>
          </a:prstGeom>
          <a:gradFill flip="none" rotWithShape="1">
            <a:gsLst>
              <a:gs pos="39000">
                <a:schemeClr val="accent2">
                  <a:lumMod val="40000"/>
                  <a:lumOff val="60000"/>
                </a:schemeClr>
              </a:gs>
              <a:gs pos="0">
                <a:srgbClr val="F74D09"/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rgbClr val="F74D09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직사각형 35"/>
          <p:cNvSpPr/>
          <p:nvPr/>
        </p:nvSpPr>
        <p:spPr>
          <a:xfrm>
            <a:off x="-3453" y="1366927"/>
            <a:ext cx="10044000" cy="36000"/>
          </a:xfrm>
          <a:prstGeom prst="rect">
            <a:avLst/>
          </a:prstGeom>
          <a:gradFill>
            <a:gsLst>
              <a:gs pos="0">
                <a:schemeClr val="accent5">
                  <a:lumMod val="0"/>
                  <a:lumOff val="10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5" name="그림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5500" y="338825"/>
            <a:ext cx="1382537" cy="927216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1009420" y="2963250"/>
            <a:ext cx="81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1</a:t>
            </a:r>
            <a:r>
              <a:rPr lang="en-US" altLang="ko-KR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간편한 </a:t>
            </a:r>
            <a:r>
              <a:rPr lang="ko-KR" altLang="en-US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설치 </a:t>
            </a:r>
            <a:r>
              <a:rPr lang="ko-KR" altLang="en-US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및 작</a:t>
            </a:r>
            <a:r>
              <a:rPr lang="ko-KR" altLang="en-US" b="1">
                <a:solidFill>
                  <a:schemeClr val="accent6">
                    <a:lumMod val="50000"/>
                  </a:schemeClr>
                </a:solidFill>
                <a:latin typeface="+mn-ea"/>
              </a:rPr>
              <a:t>동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77" name="Rectangle 3"/>
          <p:cNvSpPr>
            <a:spLocks noChangeArrowheads="1"/>
          </p:cNvSpPr>
          <p:nvPr/>
        </p:nvSpPr>
        <p:spPr bwMode="gray">
          <a:xfrm>
            <a:off x="4937838" y="4058874"/>
            <a:ext cx="2353640" cy="929646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8100000" scaled="1"/>
            <a:tileRect/>
          </a:gradFill>
          <a:ln w="19050" algn="ctr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legacyPerspectiveTopRight"/>
            <a:lightRig rig="balanced" dir="b"/>
          </a:scene3d>
          <a:sp3d extrusionH="163500" prstMaterial="flat">
            <a:bevelT w="13500" h="13500" prst="angle"/>
            <a:bevelB w="13500" h="13500" prst="angle"/>
            <a:extrusionClr>
              <a:schemeClr val="accent6"/>
            </a:extrusionClr>
          </a:sp3d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gray">
          <a:xfrm>
            <a:off x="4937839" y="3125206"/>
            <a:ext cx="2330866" cy="919282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3500000" scaled="1"/>
            <a:tileRect/>
          </a:gradFill>
          <a:ln w="9525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perspectiveHeroicExtremeLeftFacing" fov="0">
              <a:rot lat="0" lon="0" rev="0"/>
            </a:camera>
            <a:lightRig rig="balanced" dir="b"/>
          </a:scene3d>
          <a:sp3d prstMaterial="flat">
            <a:bevelT w="0" h="0" prst="angle"/>
            <a:bevelB w="0" h="0" prst="angle"/>
            <a:extrusionClr>
              <a:schemeClr val="accent4"/>
            </a:extrusion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kumimoji="1" lang="ko-KR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87" name="Rectangle 2"/>
          <p:cNvSpPr>
            <a:spLocks noChangeArrowheads="1"/>
          </p:cNvSpPr>
          <p:nvPr/>
        </p:nvSpPr>
        <p:spPr bwMode="gray">
          <a:xfrm>
            <a:off x="7324946" y="4051680"/>
            <a:ext cx="2197095" cy="936513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5">
                  <a:lumMod val="20000"/>
                  <a:lumOff val="80000"/>
                </a:schemeClr>
              </a:gs>
            </a:gsLst>
            <a:lin ang="2700000" scaled="1"/>
            <a:tileRect/>
          </a:gradFill>
          <a:ln w="19050" algn="ctr">
            <a:solidFill>
              <a:schemeClr val="accent5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scene3d>
            <a:camera prst="legacyPerspectiveTopLeft"/>
            <a:lightRig rig="balanced" dir="b"/>
          </a:scene3d>
          <a:sp3d extrusionH="163500" prstMaterial="flat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1" name="Rectangle 4"/>
          <p:cNvSpPr>
            <a:spLocks noChangeArrowheads="1"/>
          </p:cNvSpPr>
          <p:nvPr/>
        </p:nvSpPr>
        <p:spPr bwMode="gray">
          <a:xfrm>
            <a:off x="7150165" y="3110653"/>
            <a:ext cx="2371876" cy="933835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8900000" scaled="1"/>
            <a:tileRect/>
          </a:gradFill>
          <a:ln w="19050" algn="ctr">
            <a:noFill/>
            <a:miter lim="800000"/>
            <a:headEnd/>
            <a:tailEnd/>
          </a:ln>
          <a:effectLst/>
          <a:scene3d>
            <a:camera prst="orthographicFront"/>
            <a:lightRig rig="balanced" dir="b"/>
          </a:scene3d>
          <a:sp3d extrusionH="5080000" prstMaterial="flat">
            <a:bevelT w="13500" h="13500" prst="angle"/>
            <a:bevelB w="13500" h="13500" prst="angle"/>
            <a:extrusionClr>
              <a:schemeClr val="accent3"/>
            </a:extrusionClr>
          </a:sp3d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flatTx/>
          </a:bodyPr>
          <a:lstStyle/>
          <a:p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2" name="원형 57"/>
          <p:cNvSpPr/>
          <p:nvPr/>
        </p:nvSpPr>
        <p:spPr>
          <a:xfrm>
            <a:off x="6225163" y="3127398"/>
            <a:ext cx="1858580" cy="1864840"/>
          </a:xfrm>
          <a:prstGeom prst="pie">
            <a:avLst>
              <a:gd name="adj1" fmla="val 5453513"/>
              <a:gd name="adj2" fmla="val 10884438"/>
            </a:avLst>
          </a:prstGeom>
          <a:solidFill>
            <a:schemeClr val="accent6"/>
          </a:solidFill>
          <a:ln>
            <a:noFill/>
          </a:ln>
          <a:scene3d>
            <a:camera prst="orthographicFront"/>
            <a:lightRig rig="threePt" dir="t"/>
          </a:scene3d>
          <a:sp3d>
            <a:bevelT w="889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4" name="원형 56"/>
          <p:cNvSpPr/>
          <p:nvPr/>
        </p:nvSpPr>
        <p:spPr>
          <a:xfrm>
            <a:off x="6214749" y="3128989"/>
            <a:ext cx="1832909" cy="1834813"/>
          </a:xfrm>
          <a:prstGeom prst="pie">
            <a:avLst>
              <a:gd name="adj1" fmla="val 16200787"/>
              <a:gd name="adj2" fmla="val 25450"/>
            </a:avLst>
          </a:prstGeom>
          <a:solidFill>
            <a:schemeClr val="accent3"/>
          </a:solidFill>
          <a:ln>
            <a:noFill/>
          </a:ln>
          <a:scene3d>
            <a:camera prst="orthographicFront"/>
            <a:lightRig rig="threePt" dir="t"/>
          </a:scene3d>
          <a:sp3d>
            <a:bevelT w="889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5" name="원형 55"/>
          <p:cNvSpPr/>
          <p:nvPr/>
        </p:nvSpPr>
        <p:spPr>
          <a:xfrm>
            <a:off x="6201285" y="3111855"/>
            <a:ext cx="1847076" cy="1880383"/>
          </a:xfrm>
          <a:prstGeom prst="pie">
            <a:avLst>
              <a:gd name="adj1" fmla="val 21554844"/>
              <a:gd name="adj2" fmla="val 5344882"/>
            </a:avLst>
          </a:prstGeom>
          <a:solidFill>
            <a:schemeClr val="accent5"/>
          </a:solidFill>
          <a:ln>
            <a:noFill/>
          </a:ln>
          <a:scene3d>
            <a:camera prst="orthographicFront"/>
            <a:lightRig rig="threePt" dir="t"/>
          </a:scene3d>
          <a:sp3d>
            <a:bevelT w="889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6" name="원형 54"/>
          <p:cNvSpPr/>
          <p:nvPr/>
        </p:nvSpPr>
        <p:spPr>
          <a:xfrm>
            <a:off x="6212831" y="3134409"/>
            <a:ext cx="1859658" cy="1835766"/>
          </a:xfrm>
          <a:prstGeom prst="pie">
            <a:avLst>
              <a:gd name="adj1" fmla="val 10776917"/>
              <a:gd name="adj2" fmla="val 16186135"/>
            </a:avLst>
          </a:prstGeom>
          <a:solidFill>
            <a:schemeClr val="accent4"/>
          </a:solidFill>
          <a:ln>
            <a:noFill/>
          </a:ln>
          <a:scene3d>
            <a:camera prst="orthographicFront"/>
            <a:lightRig rig="threePt" dir="t"/>
          </a:scene3d>
          <a:sp3d>
            <a:bevelT w="889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en-US" altLang="ko-KR" sz="1100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/>
            <a:endParaRPr lang="ko-KR" altLang="en-US" sz="1100" dirty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7" name="WordArt 12"/>
          <p:cNvSpPr>
            <a:spLocks noChangeArrowheads="1" noChangeShapeType="1" noTextEdit="1"/>
          </p:cNvSpPr>
          <p:nvPr/>
        </p:nvSpPr>
        <p:spPr bwMode="gray">
          <a:xfrm rot="18977292">
            <a:off x="6386240" y="3531672"/>
            <a:ext cx="891450" cy="416222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2675440"/>
              </a:avLst>
            </a:prstTxWarp>
          </a:bodyPr>
          <a:lstStyle/>
          <a:p>
            <a:pPr algn="ctr" latinLnBrk="0"/>
            <a:r>
              <a:rPr lang="ko-KR" altLang="en-US" sz="11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시점복</a:t>
            </a:r>
            <a:r>
              <a:rPr lang="ko-KR" altLang="en-US" sz="11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구</a:t>
            </a:r>
          </a:p>
        </p:txBody>
      </p:sp>
      <p:sp>
        <p:nvSpPr>
          <p:cNvPr id="108" name="WordArt 13"/>
          <p:cNvSpPr>
            <a:spLocks noChangeArrowheads="1" noChangeShapeType="1" noTextEdit="1"/>
          </p:cNvSpPr>
          <p:nvPr/>
        </p:nvSpPr>
        <p:spPr bwMode="gray">
          <a:xfrm rot="2686923">
            <a:off x="7058068" y="3500860"/>
            <a:ext cx="793934" cy="439402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1620484"/>
              </a:avLst>
            </a:prstTxWarp>
          </a:bodyPr>
          <a:lstStyle/>
          <a:p>
            <a:pPr algn="ctr" latinLnBrk="0"/>
            <a:r>
              <a:rPr lang="ko-KR" altLang="en-US" sz="1100" kern="1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성능모니</a:t>
            </a:r>
            <a:r>
              <a:rPr lang="ko-KR" altLang="en-US" sz="1100" kern="1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터</a:t>
            </a:r>
            <a:endParaRPr lang="ko-KR" altLang="en-US" sz="11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09" name="WordArt 14"/>
          <p:cNvSpPr>
            <a:spLocks noChangeArrowheads="1" noChangeShapeType="1" noTextEdit="1"/>
          </p:cNvSpPr>
          <p:nvPr/>
        </p:nvSpPr>
        <p:spPr bwMode="gray">
          <a:xfrm rot="2760178">
            <a:off x="6324323" y="4263843"/>
            <a:ext cx="852857" cy="329151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1272511"/>
              </a:avLst>
            </a:prstTxWarp>
          </a:bodyPr>
          <a:lstStyle/>
          <a:p>
            <a:pPr algn="ctr" latinLnBrk="0"/>
            <a:r>
              <a:rPr lang="en-US" altLang="ko-KR" sz="11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Fencing</a:t>
            </a:r>
            <a:endParaRPr lang="ko-KR" altLang="en-US" sz="11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0" name="WordArt 15"/>
          <p:cNvSpPr>
            <a:spLocks noChangeArrowheads="1" noChangeShapeType="1" noTextEdit="1"/>
          </p:cNvSpPr>
          <p:nvPr/>
        </p:nvSpPr>
        <p:spPr bwMode="gray">
          <a:xfrm rot="19084014">
            <a:off x="7075102" y="4297765"/>
            <a:ext cx="931800" cy="342228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441787"/>
              </a:avLst>
            </a:prstTxWarp>
          </a:bodyPr>
          <a:lstStyle/>
          <a:p>
            <a:pPr algn="ctr" latinLnBrk="0"/>
            <a:r>
              <a:rPr lang="ko-KR" altLang="en-US" sz="1100" kern="1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사전</a:t>
            </a:r>
            <a:r>
              <a:rPr lang="en-US" altLang="ko-KR" sz="1100" kern="1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Hang </a:t>
            </a:r>
            <a:r>
              <a:rPr lang="ko-KR" altLang="en-US" sz="1100" kern="1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대처</a:t>
            </a:r>
            <a:endParaRPr lang="ko-KR" altLang="en-US" sz="11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1" name="타원 59"/>
          <p:cNvSpPr/>
          <p:nvPr/>
        </p:nvSpPr>
        <p:spPr>
          <a:xfrm>
            <a:off x="6672443" y="3564407"/>
            <a:ext cx="949480" cy="977805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innerShdw blurRad="101600" dist="50800" dir="14160000">
              <a:prstClr val="black">
                <a:alpha val="70000"/>
              </a:prstClr>
            </a:innerShdw>
          </a:effectLst>
          <a:scene3d>
            <a:camera prst="orthographicFront"/>
            <a:lightRig rig="soft" dir="t"/>
          </a:scene3d>
          <a:sp3d>
            <a:bevelT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 smtClean="0">
                <a:solidFill>
                  <a:prstClr val="black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GUI</a:t>
            </a:r>
            <a:endParaRPr kumimoji="1" lang="ko-KR" altLang="ko-KR" sz="2800" b="1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2" name="Text Box 16"/>
          <p:cNvSpPr txBox="1">
            <a:spLocks noChangeArrowheads="1"/>
          </p:cNvSpPr>
          <p:nvPr/>
        </p:nvSpPr>
        <p:spPr bwMode="black">
          <a:xfrm>
            <a:off x="8019521" y="3178619"/>
            <a:ext cx="1502520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시스템 장애의 정밀한 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대처를 위한 모니터링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CPU, Memory, Disk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, Network…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GUI 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설정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개별 리소스 관리</a:t>
            </a:r>
            <a:endParaRPr kumimoji="1" lang="ko-KR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3" name="Trapezoid 23"/>
          <p:cNvSpPr/>
          <p:nvPr/>
        </p:nvSpPr>
        <p:spPr>
          <a:xfrm>
            <a:off x="4937839" y="3055620"/>
            <a:ext cx="4584201" cy="65187"/>
          </a:xfrm>
          <a:prstGeom prst="trapezoid">
            <a:avLst>
              <a:gd name="adj" fmla="val 209900"/>
            </a:avLst>
          </a:prstGeom>
          <a:gradFill flip="none" rotWithShape="1">
            <a:gsLst>
              <a:gs pos="0">
                <a:schemeClr val="accent4"/>
              </a:gs>
              <a:gs pos="100000">
                <a:schemeClr val="accent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prstClr val="white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4" name="Text Box 16"/>
          <p:cNvSpPr txBox="1">
            <a:spLocks noChangeArrowheads="1"/>
          </p:cNvSpPr>
          <p:nvPr/>
        </p:nvSpPr>
        <p:spPr bwMode="black">
          <a:xfrm>
            <a:off x="4928625" y="4094938"/>
            <a:ext cx="144396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GUI</a:t>
            </a:r>
            <a:r>
              <a:rPr kumimoji="1"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를 통한 </a:t>
            </a:r>
            <a:r>
              <a:rPr kumimoji="1"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Arbitral Disk </a:t>
            </a:r>
            <a:r>
              <a:rPr kumimoji="1"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제어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데이터 깨짐 방지 기능 제공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실 데이터 볼륨에 대한 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Fencing</a:t>
            </a:r>
            <a:endParaRPr kumimoji="1" lang="ko-KR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5" name="Text Box 16"/>
          <p:cNvSpPr txBox="1">
            <a:spLocks noChangeArrowheads="1"/>
          </p:cNvSpPr>
          <p:nvPr/>
        </p:nvSpPr>
        <p:spPr bwMode="black">
          <a:xfrm>
            <a:off x="4939878" y="3182197"/>
            <a:ext cx="1771486" cy="7848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en-US" altLang="ko-K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GUI</a:t>
            </a:r>
            <a:r>
              <a:rPr kumimoji="1"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를 통한 시점백업 및 복구 구성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ko-KR" alt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시점백업 주기설정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Snapshot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을 통한 </a:t>
            </a:r>
            <a:endParaRPr kumimoji="1" lang="en-US" altLang="ko-KR" sz="90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9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   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데이터 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보호</a:t>
            </a:r>
            <a:endParaRPr kumimoji="1" lang="ko-KR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16" name="Text Box 16"/>
          <p:cNvSpPr txBox="1">
            <a:spLocks noChangeArrowheads="1"/>
          </p:cNvSpPr>
          <p:nvPr/>
        </p:nvSpPr>
        <p:spPr bwMode="black">
          <a:xfrm>
            <a:off x="8038729" y="4083437"/>
            <a:ext cx="148331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71450" indent="-171450" fontAlgn="base" latinLnBrk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GUI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를 통한 시스템 </a:t>
            </a: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Hang 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대처</a:t>
            </a:r>
            <a:endParaRPr kumimoji="1" lang="en-US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marL="171450" indent="-171450" fontAlgn="base" latinLnBrk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1" lang="en-US" altLang="ko-KR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Hang</a:t>
            </a:r>
            <a:r>
              <a:rPr kumimoji="1" lang="ko-KR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을 유발하는 요소별 임계치  설정</a:t>
            </a:r>
            <a:endParaRPr kumimoji="1" lang="ko-KR" altLang="ko-KR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129" name="모서리가 둥근 직사각형 128"/>
          <p:cNvSpPr/>
          <p:nvPr/>
        </p:nvSpPr>
        <p:spPr>
          <a:xfrm>
            <a:off x="4967235" y="7371809"/>
            <a:ext cx="4592986" cy="540861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0" name="그림 1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669" y="7426373"/>
            <a:ext cx="547429" cy="432000"/>
          </a:xfrm>
          <a:prstGeom prst="rect">
            <a:avLst/>
          </a:prstGeom>
        </p:spPr>
      </p:pic>
      <p:sp>
        <p:nvSpPr>
          <p:cNvPr id="131" name="모서리가 둥근 직사각형 130"/>
          <p:cNvSpPr/>
          <p:nvPr/>
        </p:nvSpPr>
        <p:spPr>
          <a:xfrm>
            <a:off x="4979935" y="7964899"/>
            <a:ext cx="4592986" cy="540861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모서리가 둥근 직사각형 131"/>
          <p:cNvSpPr/>
          <p:nvPr/>
        </p:nvSpPr>
        <p:spPr>
          <a:xfrm>
            <a:off x="4979935" y="8564339"/>
            <a:ext cx="4592986" cy="540861"/>
          </a:xfrm>
          <a:prstGeom prst="round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3" name="图片 32" descr="data-0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14" y="7282313"/>
            <a:ext cx="743959" cy="74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" name="직사각형 133"/>
          <p:cNvSpPr/>
          <p:nvPr/>
        </p:nvSpPr>
        <p:spPr>
          <a:xfrm>
            <a:off x="6237235" y="7618863"/>
            <a:ext cx="2989243" cy="6985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27140">
                <a:schemeClr val="bg1"/>
              </a:gs>
              <a:gs pos="4600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TextBox 134"/>
          <p:cNvSpPr txBox="1"/>
          <p:nvPr/>
        </p:nvSpPr>
        <p:spPr>
          <a:xfrm>
            <a:off x="6224534" y="7394622"/>
            <a:ext cx="312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/>
              <a:t>1</a:t>
            </a:r>
            <a:r>
              <a:rPr lang="en-US" altLang="ko-KR" sz="900" b="1" dirty="0" smtClean="0"/>
              <a:t>PM         2PM         3PM         </a:t>
            </a:r>
            <a:r>
              <a:rPr lang="en-US" altLang="ko-KR" sz="900" b="1" dirty="0"/>
              <a:t>4</a:t>
            </a:r>
            <a:r>
              <a:rPr lang="en-US" altLang="ko-KR" sz="900" b="1" dirty="0" smtClean="0"/>
              <a:t>PM         </a:t>
            </a:r>
            <a:r>
              <a:rPr lang="en-US" altLang="ko-KR" sz="900" b="1" dirty="0"/>
              <a:t>5</a:t>
            </a:r>
            <a:r>
              <a:rPr lang="en-US" altLang="ko-KR" sz="900" b="1" dirty="0" smtClean="0"/>
              <a:t>PM         6PM         7PM</a:t>
            </a:r>
            <a:endParaRPr lang="ko-KR" altLang="en-US" sz="900" b="1" dirty="0"/>
          </a:p>
        </p:txBody>
      </p:sp>
      <p:sp>
        <p:nvSpPr>
          <p:cNvPr id="136" name="오른쪽 화살표 135"/>
          <p:cNvSpPr/>
          <p:nvPr/>
        </p:nvSpPr>
        <p:spPr>
          <a:xfrm rot="-5400000">
            <a:off x="7450060" y="7705588"/>
            <a:ext cx="180000" cy="72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xtBox 136"/>
          <p:cNvSpPr txBox="1"/>
          <p:nvPr/>
        </p:nvSpPr>
        <p:spPr>
          <a:xfrm>
            <a:off x="7500884" y="7699422"/>
            <a:ext cx="1618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3:30 PM </a:t>
            </a:r>
            <a:r>
              <a:rPr lang="ko-KR" altLang="en-US" sz="900" smtClean="0"/>
              <a:t>데이터 장애 발생</a:t>
            </a:r>
            <a:endParaRPr lang="ko-KR" altLang="en-US" sz="900" dirty="0"/>
          </a:p>
        </p:txBody>
      </p:sp>
      <p:pic>
        <p:nvPicPr>
          <p:cNvPr id="138" name="图片 32" descr="data-0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314" y="8167342"/>
            <a:ext cx="745200" cy="31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" name="TextBox 138"/>
          <p:cNvSpPr txBox="1"/>
          <p:nvPr/>
        </p:nvSpPr>
        <p:spPr>
          <a:xfrm>
            <a:off x="6243584" y="8000412"/>
            <a:ext cx="3126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1PM                          </a:t>
            </a:r>
            <a:r>
              <a:rPr lang="en-US" altLang="ko-KR" sz="900" b="1" dirty="0"/>
              <a:t>3</a:t>
            </a:r>
            <a:r>
              <a:rPr lang="en-US" altLang="ko-KR" sz="900" b="1" dirty="0" smtClean="0"/>
              <a:t>PM                          5PM                           7PM</a:t>
            </a:r>
            <a:endParaRPr lang="ko-KR" altLang="en-US" sz="900" b="1" dirty="0"/>
          </a:p>
        </p:txBody>
      </p:sp>
      <p:pic>
        <p:nvPicPr>
          <p:cNvPr id="140" name="图片 32" descr="data-02.png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rgbClr val="FFCCFF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artisticMarker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389" y="8170517"/>
            <a:ext cx="745200" cy="31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图片 32" descr="data-0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764" y="8170517"/>
            <a:ext cx="745200" cy="31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图片 32" descr="data-02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439" y="8170517"/>
            <a:ext cx="745200" cy="31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" name="그림 1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112" y="8003012"/>
            <a:ext cx="544986" cy="443891"/>
          </a:xfrm>
          <a:prstGeom prst="rect">
            <a:avLst/>
          </a:prstGeom>
        </p:spPr>
      </p:pic>
      <p:pic>
        <p:nvPicPr>
          <p:cNvPr id="144" name="그림 14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669" y="8606421"/>
            <a:ext cx="547429" cy="445255"/>
          </a:xfrm>
          <a:prstGeom prst="rect">
            <a:avLst/>
          </a:prstGeom>
        </p:spPr>
      </p:pic>
      <p:sp>
        <p:nvSpPr>
          <p:cNvPr id="145" name="TextBox 144"/>
          <p:cNvSpPr txBox="1"/>
          <p:nvPr/>
        </p:nvSpPr>
        <p:spPr>
          <a:xfrm>
            <a:off x="5014860" y="8885672"/>
            <a:ext cx="868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Rollback</a:t>
            </a:r>
            <a:endParaRPr lang="ko-KR" altLang="en-US" sz="1100" b="1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964060" y="8292582"/>
            <a:ext cx="868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Snapshots</a:t>
            </a:r>
            <a:endParaRPr lang="ko-KR" altLang="en-US" sz="1100" b="1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</p:txBody>
      </p:sp>
      <p:pic>
        <p:nvPicPr>
          <p:cNvPr id="147" name="图片 32" descr="data-02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rgbClr val="FFCCFF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89" y="8779482"/>
            <a:ext cx="745200" cy="31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" name="TextBox 147"/>
          <p:cNvSpPr txBox="1"/>
          <p:nvPr/>
        </p:nvSpPr>
        <p:spPr>
          <a:xfrm>
            <a:off x="6237235" y="8600945"/>
            <a:ext cx="32434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1PM                          3PM</a:t>
            </a:r>
            <a:endParaRPr lang="ko-KR" altLang="en-US" sz="900" b="1" dirty="0"/>
          </a:p>
        </p:txBody>
      </p:sp>
      <p:pic>
        <p:nvPicPr>
          <p:cNvPr id="149" name="图片 32" descr="data-02.png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rgbClr val="FFCCFF">
                <a:tint val="45000"/>
                <a:satMod val="400000"/>
              </a:srgbClr>
            </a:duotone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810" y="8779274"/>
            <a:ext cx="745200" cy="31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" name="내용 개체 틀 2"/>
          <p:cNvSpPr txBox="1">
            <a:spLocks/>
          </p:cNvSpPr>
          <p:nvPr/>
        </p:nvSpPr>
        <p:spPr>
          <a:xfrm>
            <a:off x="1214841" y="3471710"/>
            <a:ext cx="3039525" cy="1398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8035" rtl="0" eaLnBrk="1" latinLnBrk="1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17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8035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2052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6069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86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4104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8121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2138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원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클릭 방식의 가장 간편한 설치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Control Center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에서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Wizard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자동 실행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이중화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Application type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선택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Active/standby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서버 선택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가상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IP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설정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디스크 설정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완료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1007815" y="5292982"/>
            <a:ext cx="81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2. </a:t>
            </a:r>
            <a:r>
              <a:rPr lang="ko-KR" altLang="en-US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실시간 복제와 선택적 복제 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2" name="내용 개체 틀 2"/>
          <p:cNvSpPr txBox="1">
            <a:spLocks/>
          </p:cNvSpPr>
          <p:nvPr/>
        </p:nvSpPr>
        <p:spPr>
          <a:xfrm>
            <a:off x="1211630" y="5809461"/>
            <a:ext cx="3246070" cy="1216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8035" rtl="0" eaLnBrk="1" latinLnBrk="1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17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8035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2052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6069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86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4104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8121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2138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Active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서버와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Standby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서버간의 실시간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Data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복제를 통한 정합성 유지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초기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Full Sync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이후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변경된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Data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만 동기화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Failover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이후 자동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복구 가능</a:t>
            </a:r>
            <a:endParaRPr lang="en-US" altLang="ko-KR" sz="120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원하는 </a:t>
            </a: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Files, Folders,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Volumes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등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선택적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endParaRPr lang="en-US" altLang="ko-KR" sz="120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 Unicode MS" panose="020B0604020202020204" pitchFamily="50" charset="-127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 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복제 가능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(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드라이브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위치 및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속성 무관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 Unicode MS" panose="020B0604020202020204" pitchFamily="50" charset="-127"/>
              </a:rPr>
              <a:t>)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1028725" y="7329785"/>
            <a:ext cx="81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3</a:t>
            </a:r>
            <a:r>
              <a:rPr lang="en-US" altLang="ko-KR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시점복구</a:t>
            </a:r>
            <a:r>
              <a:rPr lang="en-US" altLang="ko-KR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(</a:t>
            </a:r>
            <a:r>
              <a:rPr lang="en-US" altLang="ko-KR" sz="1300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Point-in-Time Data Rollback</a:t>
            </a:r>
            <a:r>
              <a:rPr lang="en-US" altLang="ko-KR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)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30" name="내용 개체 틀 2"/>
          <p:cNvSpPr txBox="1">
            <a:spLocks/>
          </p:cNvSpPr>
          <p:nvPr/>
        </p:nvSpPr>
        <p:spPr>
          <a:xfrm>
            <a:off x="1213233" y="7870054"/>
            <a:ext cx="3039525" cy="1299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8035" rtl="0" eaLnBrk="1" latinLnBrk="1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17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8035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2052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6069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86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4104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8121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2138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바이러스 공격이나 사용자 실수에 의한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Data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문제가 발생시 시점 복구 가능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장애 이전 시점의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Data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복구 수행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GUI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를 통한 시점 복구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복구 상태를 모니터링 정확한 진단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Windows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로컬 복제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환경지원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7775203" y="8697642"/>
            <a:ext cx="174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smtClean="0"/>
              <a:t>GUI</a:t>
            </a:r>
            <a:r>
              <a:rPr lang="ko-KR" altLang="en-US" sz="900" smtClean="0"/>
              <a:t>를 통해 원하는 시점으로</a:t>
            </a:r>
            <a:endParaRPr lang="en-US" altLang="ko-KR" sz="900" smtClean="0"/>
          </a:p>
          <a:p>
            <a:r>
              <a:rPr lang="ko-KR" altLang="en-US" sz="900" smtClean="0"/>
              <a:t>버튼 방식으로 시점 복구 가능</a:t>
            </a:r>
            <a:endParaRPr lang="ko-KR" altLang="en-US" sz="900" dirty="0"/>
          </a:p>
        </p:txBody>
      </p:sp>
      <p:sp>
        <p:nvSpPr>
          <p:cNvPr id="232" name="TextBox 231"/>
          <p:cNvSpPr txBox="1"/>
          <p:nvPr/>
        </p:nvSpPr>
        <p:spPr>
          <a:xfrm>
            <a:off x="1023856" y="11946041"/>
            <a:ext cx="81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accent6">
                    <a:lumMod val="50000"/>
                  </a:schemeClr>
                </a:solidFill>
                <a:latin typeface="+mn-ea"/>
              </a:rPr>
              <a:t>5</a:t>
            </a:r>
            <a:r>
              <a:rPr lang="en-US" altLang="ko-KR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특수 환경 지원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33" name="내용 개체 틀 2"/>
          <p:cNvSpPr txBox="1">
            <a:spLocks/>
          </p:cNvSpPr>
          <p:nvPr/>
        </p:nvSpPr>
        <p:spPr>
          <a:xfrm>
            <a:off x="1210030" y="12464125"/>
            <a:ext cx="8110163" cy="886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8035" rtl="0" eaLnBrk="1" latinLnBrk="1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17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8035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2052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6069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86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4104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8121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2138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RoseHA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는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Virtual Mac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을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지원하여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Active-Standby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환경에서 동일한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Mac Address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를 제공 함으로써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Mac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기반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통신 및 인증 등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,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다양한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Application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환경의 유연한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HA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구성이 가능합니다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Alias(NetBIOS)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의 완벽한 지원으로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Client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의 수정 없이 간편하게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HA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구성이 가능합니다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.</a:t>
            </a: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Client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의 환경 설정 변경 및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Shutdown, Restart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등의 불필요한 작업을 제거합니다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grpSp>
        <p:nvGrpSpPr>
          <p:cNvPr id="153" name="그룹 152"/>
          <p:cNvGrpSpPr/>
          <p:nvPr/>
        </p:nvGrpSpPr>
        <p:grpSpPr>
          <a:xfrm>
            <a:off x="5273949" y="5608320"/>
            <a:ext cx="3963745" cy="1128857"/>
            <a:chOff x="5299689" y="11178540"/>
            <a:chExt cx="3493791" cy="876743"/>
          </a:xfrm>
        </p:grpSpPr>
        <p:sp>
          <p:nvSpPr>
            <p:cNvPr id="154" name="직사각형 153"/>
            <p:cNvSpPr/>
            <p:nvPr/>
          </p:nvSpPr>
          <p:spPr>
            <a:xfrm>
              <a:off x="6267237" y="11609844"/>
              <a:ext cx="1247944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55" name="그림 15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8018" y="11463394"/>
              <a:ext cx="295611" cy="295611"/>
            </a:xfrm>
            <a:prstGeom prst="rect">
              <a:avLst/>
            </a:prstGeom>
          </p:spPr>
        </p:pic>
        <p:pic>
          <p:nvPicPr>
            <p:cNvPr id="234" name="그림 233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9689" y="11178540"/>
              <a:ext cx="861503" cy="861503"/>
            </a:xfrm>
            <a:prstGeom prst="rect">
              <a:avLst/>
            </a:prstGeom>
          </p:spPr>
        </p:pic>
        <p:pic>
          <p:nvPicPr>
            <p:cNvPr id="235" name="그림 234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22783" y="11435632"/>
              <a:ext cx="263136" cy="345643"/>
            </a:xfrm>
            <a:prstGeom prst="rect">
              <a:avLst/>
            </a:prstGeom>
          </p:spPr>
        </p:pic>
        <p:pic>
          <p:nvPicPr>
            <p:cNvPr id="236" name="그림 235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1882" y="11454832"/>
              <a:ext cx="278842" cy="331286"/>
            </a:xfrm>
            <a:prstGeom prst="rect">
              <a:avLst/>
            </a:prstGeom>
          </p:spPr>
        </p:pic>
        <p:pic>
          <p:nvPicPr>
            <p:cNvPr id="237" name="그림 23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1977" y="11193780"/>
              <a:ext cx="861503" cy="861503"/>
            </a:xfrm>
            <a:prstGeom prst="rect">
              <a:avLst/>
            </a:prstGeom>
          </p:spPr>
        </p:pic>
        <p:sp>
          <p:nvSpPr>
            <p:cNvPr id="238" name="TextBox 237"/>
            <p:cNvSpPr txBox="1"/>
            <p:nvPr/>
          </p:nvSpPr>
          <p:spPr>
            <a:xfrm>
              <a:off x="5514948" y="11511832"/>
              <a:ext cx="6462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C:\files</a:t>
              </a:r>
              <a:endParaRPr lang="ko-KR" altLang="en-US" sz="10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8115300" y="11527072"/>
              <a:ext cx="5687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C:\files</a:t>
              </a:r>
              <a:endParaRPr lang="ko-KR" altLang="en-US" sz="1000" dirty="0"/>
            </a:p>
          </p:txBody>
        </p:sp>
        <p:pic>
          <p:nvPicPr>
            <p:cNvPr id="240" name="Picture 3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2483" y="11463395"/>
              <a:ext cx="220792" cy="306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1" name="내용 개체 틀 2"/>
          <p:cNvSpPr txBox="1">
            <a:spLocks/>
          </p:cNvSpPr>
          <p:nvPr/>
        </p:nvSpPr>
        <p:spPr>
          <a:xfrm>
            <a:off x="1210427" y="10248765"/>
            <a:ext cx="3110113" cy="1211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008035" rtl="0" eaLnBrk="1" latinLnBrk="1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17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8035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2052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6069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20086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4104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8121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2138" indent="0" algn="ctr" defTabSz="1008035" rtl="0" eaLnBrk="1" latinLnBrk="1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다양한 가상화 환경의 지원</a:t>
            </a:r>
            <a:endParaRPr lang="en-US" altLang="ko-KR" sz="120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 Hyper-V, KVM, Xen, Vmware...</a:t>
            </a:r>
          </a:p>
          <a:p>
            <a:pPr marL="171450"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Multi-node </a:t>
            </a:r>
            <a:r>
              <a:rPr lang="ko-KR" altLang="en-US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지원</a:t>
            </a:r>
            <a:endParaRPr lang="en-US" altLang="ko-KR" sz="12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indent="-1714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SAN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구성 시 네트워크 장애로 인한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        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 Sprit Brain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발생 시 </a:t>
            </a: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Arbitral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disk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를 통해</a:t>
            </a:r>
            <a:endParaRPr lang="en-US" altLang="ko-KR" sz="1200" smtClean="0">
              <a:solidFill>
                <a:schemeClr val="tx1">
                  <a:lumMod val="65000"/>
                  <a:lumOff val="35000"/>
                </a:schemeClr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ko-KR" sz="12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r>
              <a:rPr lang="en-US" altLang="ko-KR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</a:t>
            </a:r>
            <a:r>
              <a:rPr lang="ko-KR" alt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스토리지 데이터 손상 방지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1023856" y="9667661"/>
            <a:ext cx="8185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4</a:t>
            </a:r>
            <a:r>
              <a:rPr lang="en-US" altLang="ko-KR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. </a:t>
            </a:r>
            <a:r>
              <a:rPr lang="ko-KR" altLang="en-US" b="1" smtClean="0">
                <a:solidFill>
                  <a:schemeClr val="accent6">
                    <a:lumMod val="50000"/>
                  </a:schemeClr>
                </a:solidFill>
                <a:latin typeface="+mn-ea"/>
              </a:rPr>
              <a:t>가상화 지원</a:t>
            </a:r>
            <a:endParaRPr lang="ko-KR" altLang="en-US" b="1" dirty="0">
              <a:solidFill>
                <a:schemeClr val="accent6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44" name="이등변 삼각형 243"/>
          <p:cNvSpPr/>
          <p:nvPr/>
        </p:nvSpPr>
        <p:spPr>
          <a:xfrm rot="10800000">
            <a:off x="7553247" y="10611794"/>
            <a:ext cx="1752805" cy="450486"/>
          </a:xfrm>
          <a:prstGeom prst="triangle">
            <a:avLst>
              <a:gd name="adj" fmla="val 6835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lang="ko-KR" altLang="en-US" sz="800" b="1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45" name="이등변 삼각형 244"/>
          <p:cNvSpPr/>
          <p:nvPr/>
        </p:nvSpPr>
        <p:spPr>
          <a:xfrm rot="10800000">
            <a:off x="5400932" y="10607369"/>
            <a:ext cx="1291151" cy="450486"/>
          </a:xfrm>
          <a:prstGeom prst="triangl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endParaRPr lang="ko-KR" altLang="en-US" sz="800" b="1" dirty="0" smtClean="0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grpSp>
        <p:nvGrpSpPr>
          <p:cNvPr id="246" name="Group 45"/>
          <p:cNvGrpSpPr/>
          <p:nvPr/>
        </p:nvGrpSpPr>
        <p:grpSpPr>
          <a:xfrm>
            <a:off x="6383346" y="10882273"/>
            <a:ext cx="1579165" cy="251426"/>
            <a:chOff x="969818" y="1949882"/>
            <a:chExt cx="2281382" cy="1198563"/>
          </a:xfrm>
        </p:grpSpPr>
        <p:sp>
          <p:nvSpPr>
            <p:cNvPr id="314" name="Freeform 7"/>
            <p:cNvSpPr>
              <a:spLocks/>
            </p:cNvSpPr>
            <p:nvPr/>
          </p:nvSpPr>
          <p:spPr bwMode="auto">
            <a:xfrm>
              <a:off x="1538334" y="1949882"/>
              <a:ext cx="1139713" cy="1198563"/>
            </a:xfrm>
            <a:custGeom>
              <a:avLst/>
              <a:gdLst>
                <a:gd name="connsiteX0" fmla="*/ 0 w 7488"/>
                <a:gd name="connsiteY0" fmla="*/ 6623 h 10000"/>
                <a:gd name="connsiteX1" fmla="*/ 174 w 7488"/>
                <a:gd name="connsiteY1" fmla="*/ 1126 h 10000"/>
                <a:gd name="connsiteX2" fmla="*/ 644 w 7488"/>
                <a:gd name="connsiteY2" fmla="*/ 7377 h 10000"/>
                <a:gd name="connsiteX3" fmla="*/ 817 w 7488"/>
                <a:gd name="connsiteY3" fmla="*/ 4874 h 10000"/>
                <a:gd name="connsiteX4" fmla="*/ 1226 w 7488"/>
                <a:gd name="connsiteY4" fmla="*/ 8874 h 10000"/>
                <a:gd name="connsiteX5" fmla="*/ 1758 w 7488"/>
                <a:gd name="connsiteY5" fmla="*/ 4623 h 10000"/>
                <a:gd name="connsiteX6" fmla="*/ 1987 w 7488"/>
                <a:gd name="connsiteY6" fmla="*/ 7126 h 10000"/>
                <a:gd name="connsiteX7" fmla="*/ 2284 w 7488"/>
                <a:gd name="connsiteY7" fmla="*/ 4623 h 10000"/>
                <a:gd name="connsiteX8" fmla="*/ 2692 w 7488"/>
                <a:gd name="connsiteY8" fmla="*/ 8000 h 10000"/>
                <a:gd name="connsiteX9" fmla="*/ 3218 w 7488"/>
                <a:gd name="connsiteY9" fmla="*/ 0 h 10000"/>
                <a:gd name="connsiteX10" fmla="*/ 3862 w 7488"/>
                <a:gd name="connsiteY10" fmla="*/ 10000 h 10000"/>
                <a:gd name="connsiteX11" fmla="*/ 4153 w 7488"/>
                <a:gd name="connsiteY11" fmla="*/ 4623 h 10000"/>
                <a:gd name="connsiteX12" fmla="*/ 4443 w 7488"/>
                <a:gd name="connsiteY12" fmla="*/ 6623 h 10000"/>
                <a:gd name="connsiteX13" fmla="*/ 7488 w 7488"/>
                <a:gd name="connsiteY13" fmla="*/ 6623 h 10000"/>
                <a:gd name="connsiteX0" fmla="*/ 0 w 5933"/>
                <a:gd name="connsiteY0" fmla="*/ 6623 h 10000"/>
                <a:gd name="connsiteX1" fmla="*/ 232 w 5933"/>
                <a:gd name="connsiteY1" fmla="*/ 1126 h 10000"/>
                <a:gd name="connsiteX2" fmla="*/ 860 w 5933"/>
                <a:gd name="connsiteY2" fmla="*/ 7377 h 10000"/>
                <a:gd name="connsiteX3" fmla="*/ 1091 w 5933"/>
                <a:gd name="connsiteY3" fmla="*/ 4874 h 10000"/>
                <a:gd name="connsiteX4" fmla="*/ 1637 w 5933"/>
                <a:gd name="connsiteY4" fmla="*/ 8874 h 10000"/>
                <a:gd name="connsiteX5" fmla="*/ 2348 w 5933"/>
                <a:gd name="connsiteY5" fmla="*/ 4623 h 10000"/>
                <a:gd name="connsiteX6" fmla="*/ 2654 w 5933"/>
                <a:gd name="connsiteY6" fmla="*/ 7126 h 10000"/>
                <a:gd name="connsiteX7" fmla="*/ 3050 w 5933"/>
                <a:gd name="connsiteY7" fmla="*/ 4623 h 10000"/>
                <a:gd name="connsiteX8" fmla="*/ 3595 w 5933"/>
                <a:gd name="connsiteY8" fmla="*/ 8000 h 10000"/>
                <a:gd name="connsiteX9" fmla="*/ 4298 w 5933"/>
                <a:gd name="connsiteY9" fmla="*/ 0 h 10000"/>
                <a:gd name="connsiteX10" fmla="*/ 5158 w 5933"/>
                <a:gd name="connsiteY10" fmla="*/ 10000 h 10000"/>
                <a:gd name="connsiteX11" fmla="*/ 5546 w 5933"/>
                <a:gd name="connsiteY11" fmla="*/ 4623 h 10000"/>
                <a:gd name="connsiteX12" fmla="*/ 5933 w 5933"/>
                <a:gd name="connsiteY12" fmla="*/ 662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933" h="10000">
                  <a:moveTo>
                    <a:pt x="0" y="6623"/>
                  </a:moveTo>
                  <a:cubicBezTo>
                    <a:pt x="77" y="4791"/>
                    <a:pt x="155" y="2958"/>
                    <a:pt x="232" y="1126"/>
                  </a:cubicBezTo>
                  <a:cubicBezTo>
                    <a:pt x="442" y="3210"/>
                    <a:pt x="650" y="5293"/>
                    <a:pt x="860" y="7377"/>
                  </a:cubicBezTo>
                  <a:cubicBezTo>
                    <a:pt x="938" y="6543"/>
                    <a:pt x="1014" y="5708"/>
                    <a:pt x="1091" y="4874"/>
                  </a:cubicBezTo>
                  <a:cubicBezTo>
                    <a:pt x="1273" y="6207"/>
                    <a:pt x="1456" y="7541"/>
                    <a:pt x="1637" y="8874"/>
                  </a:cubicBezTo>
                  <a:lnTo>
                    <a:pt x="2348" y="4623"/>
                  </a:lnTo>
                  <a:cubicBezTo>
                    <a:pt x="2449" y="5457"/>
                    <a:pt x="2552" y="6292"/>
                    <a:pt x="2654" y="7126"/>
                  </a:cubicBezTo>
                  <a:lnTo>
                    <a:pt x="3050" y="4623"/>
                  </a:lnTo>
                  <a:lnTo>
                    <a:pt x="3595" y="8000"/>
                  </a:lnTo>
                  <a:cubicBezTo>
                    <a:pt x="3829" y="5333"/>
                    <a:pt x="4064" y="2667"/>
                    <a:pt x="4298" y="0"/>
                  </a:cubicBezTo>
                  <a:cubicBezTo>
                    <a:pt x="4585" y="3333"/>
                    <a:pt x="4870" y="6667"/>
                    <a:pt x="5158" y="10000"/>
                  </a:cubicBezTo>
                  <a:cubicBezTo>
                    <a:pt x="5287" y="8208"/>
                    <a:pt x="5417" y="6415"/>
                    <a:pt x="5546" y="4623"/>
                  </a:cubicBezTo>
                  <a:cubicBezTo>
                    <a:pt x="5676" y="5290"/>
                    <a:pt x="5804" y="5956"/>
                    <a:pt x="5933" y="6623"/>
                  </a:cubicBezTo>
                </a:path>
              </a:pathLst>
            </a:custGeom>
            <a:noFill/>
            <a:ln w="28575" cap="sq">
              <a:solidFill>
                <a:srgbClr val="BE202E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endParaRPr>
            </a:p>
          </p:txBody>
        </p:sp>
        <p:cxnSp>
          <p:nvCxnSpPr>
            <p:cNvPr id="315" name="Straight Connector 123"/>
            <p:cNvCxnSpPr>
              <a:endCxn id="314" idx="0"/>
            </p:cNvCxnSpPr>
            <p:nvPr/>
          </p:nvCxnSpPr>
          <p:spPr bwMode="auto">
            <a:xfrm>
              <a:off x="969818" y="2743690"/>
              <a:ext cx="568516" cy="0"/>
            </a:xfrm>
            <a:prstGeom prst="line">
              <a:avLst/>
            </a:prstGeom>
            <a:noFill/>
            <a:ln w="28575" cap="sq">
              <a:solidFill>
                <a:srgbClr val="BE202E"/>
              </a:solidFill>
              <a:prstDash val="solid"/>
              <a:miter lim="800000"/>
              <a:headEnd/>
              <a:tailEnd/>
            </a:ln>
          </p:spPr>
        </p:cxnSp>
        <p:cxnSp>
          <p:nvCxnSpPr>
            <p:cNvPr id="316" name="Straight Connector 124"/>
            <p:cNvCxnSpPr>
              <a:stCxn id="314" idx="12"/>
            </p:cNvCxnSpPr>
            <p:nvPr/>
          </p:nvCxnSpPr>
          <p:spPr bwMode="auto">
            <a:xfrm>
              <a:off x="2678047" y="2743690"/>
              <a:ext cx="573153" cy="0"/>
            </a:xfrm>
            <a:prstGeom prst="line">
              <a:avLst/>
            </a:prstGeom>
            <a:noFill/>
            <a:ln w="28575" cap="sq">
              <a:solidFill>
                <a:srgbClr val="BE202E"/>
              </a:solidFill>
              <a:prstDash val="solid"/>
              <a:miter lim="800000"/>
              <a:headEnd/>
              <a:tailEnd/>
            </a:ln>
          </p:spPr>
        </p:cxnSp>
      </p:grpSp>
      <p:pic>
        <p:nvPicPr>
          <p:cNvPr id="247" name="Picture 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027" y="11389948"/>
            <a:ext cx="442821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8" name="Picture 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083" y="11414271"/>
            <a:ext cx="442821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9" name="모서리가 둥근 직사각형 248"/>
          <p:cNvSpPr>
            <a:spLocks noChangeArrowheads="1"/>
          </p:cNvSpPr>
          <p:nvPr/>
        </p:nvSpPr>
        <p:spPr bwMode="auto">
          <a:xfrm>
            <a:off x="6089758" y="11590286"/>
            <a:ext cx="935178" cy="255389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9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SAN Switch</a:t>
            </a:r>
            <a:endParaRPr lang="ko-KR" altLang="en-US" sz="9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51" name="모서리가 둥근 직사각형 250"/>
          <p:cNvSpPr>
            <a:spLocks noChangeArrowheads="1"/>
          </p:cNvSpPr>
          <p:nvPr/>
        </p:nvSpPr>
        <p:spPr bwMode="auto">
          <a:xfrm>
            <a:off x="7294164" y="11809983"/>
            <a:ext cx="935178" cy="255389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9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SAN Storage</a:t>
            </a:r>
            <a:endParaRPr lang="ko-KR" altLang="en-US" sz="9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grpSp>
        <p:nvGrpSpPr>
          <p:cNvPr id="252" name="그룹 251"/>
          <p:cNvGrpSpPr/>
          <p:nvPr/>
        </p:nvGrpSpPr>
        <p:grpSpPr>
          <a:xfrm>
            <a:off x="7068716" y="9989741"/>
            <a:ext cx="812800" cy="634529"/>
            <a:chOff x="4740703" y="3686058"/>
            <a:chExt cx="812800" cy="634529"/>
          </a:xfrm>
        </p:grpSpPr>
        <p:pic>
          <p:nvPicPr>
            <p:cNvPr id="312" name="Picture 108" descr="WANSmart-red.png"/>
            <p:cNvPicPr>
              <a:picLocks noChangeAspect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4740703" y="3686058"/>
              <a:ext cx="812800" cy="634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3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004709" y="3776101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53" name="직선 연결선 252"/>
          <p:cNvCxnSpPr>
            <a:endCxn id="247" idx="0"/>
          </p:cNvCxnSpPr>
          <p:nvPr/>
        </p:nvCxnSpPr>
        <p:spPr>
          <a:xfrm>
            <a:off x="6317684" y="11151870"/>
            <a:ext cx="458754" cy="238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연결선 253"/>
          <p:cNvCxnSpPr>
            <a:endCxn id="248" idx="0"/>
          </p:cNvCxnSpPr>
          <p:nvPr/>
        </p:nvCxnSpPr>
        <p:spPr>
          <a:xfrm>
            <a:off x="6317684" y="11151870"/>
            <a:ext cx="1177810" cy="26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연결선 254"/>
          <p:cNvCxnSpPr>
            <a:endCxn id="247" idx="0"/>
          </p:cNvCxnSpPr>
          <p:nvPr/>
        </p:nvCxnSpPr>
        <p:spPr>
          <a:xfrm flipH="1">
            <a:off x="6776438" y="11204859"/>
            <a:ext cx="1400099" cy="185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연결선 255"/>
          <p:cNvCxnSpPr>
            <a:endCxn id="248" idx="0"/>
          </p:cNvCxnSpPr>
          <p:nvPr/>
        </p:nvCxnSpPr>
        <p:spPr>
          <a:xfrm flipH="1">
            <a:off x="7495494" y="11254203"/>
            <a:ext cx="487945" cy="160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연결선 256"/>
          <p:cNvCxnSpPr>
            <a:stCxn id="247" idx="2"/>
          </p:cNvCxnSpPr>
          <p:nvPr/>
        </p:nvCxnSpPr>
        <p:spPr>
          <a:xfrm>
            <a:off x="6776438" y="11605948"/>
            <a:ext cx="318348" cy="155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연결선 257"/>
          <p:cNvCxnSpPr>
            <a:stCxn id="248" idx="2"/>
          </p:cNvCxnSpPr>
          <p:nvPr/>
        </p:nvCxnSpPr>
        <p:spPr>
          <a:xfrm flipH="1">
            <a:off x="7245179" y="11630271"/>
            <a:ext cx="250315" cy="131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모서리가 둥근 직사각형 82"/>
          <p:cNvSpPr>
            <a:spLocks noChangeArrowheads="1"/>
          </p:cNvSpPr>
          <p:nvPr/>
        </p:nvSpPr>
        <p:spPr bwMode="auto">
          <a:xfrm>
            <a:off x="4931813" y="9685300"/>
            <a:ext cx="761363" cy="374571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 VM</a:t>
            </a:r>
          </a:p>
          <a:p>
            <a:pPr algn="ctr" latinLnBrk="0">
              <a:defRPr/>
            </a:pPr>
            <a:r>
              <a:rPr lang="en-US" altLang="ko-KR" sz="800" kern="0" dirty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(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DB)</a:t>
            </a:r>
            <a:endParaRPr lang="ko-KR" altLang="en-US" sz="8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60" name="왼쪽 중괄호 259"/>
          <p:cNvSpPr/>
          <p:nvPr/>
        </p:nvSpPr>
        <p:spPr>
          <a:xfrm rot="5400000">
            <a:off x="6202782" y="9343613"/>
            <a:ext cx="144000" cy="1164355"/>
          </a:xfrm>
          <a:prstGeom prst="leftBrace">
            <a:avLst>
              <a:gd name="adj1" fmla="val 6881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61" name="직사각형 260"/>
          <p:cNvSpPr/>
          <p:nvPr/>
        </p:nvSpPr>
        <p:spPr>
          <a:xfrm>
            <a:off x="5392542" y="11385917"/>
            <a:ext cx="11128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Virtual Infrastructure</a:t>
            </a:r>
            <a:endParaRPr lang="en-US" altLang="ko-KR" sz="800" kern="0" dirty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62" name="직사각형 261"/>
          <p:cNvSpPr/>
          <p:nvPr/>
        </p:nvSpPr>
        <p:spPr>
          <a:xfrm>
            <a:off x="7785468" y="11412187"/>
            <a:ext cx="11128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Virtual Infrastructure</a:t>
            </a:r>
            <a:endParaRPr lang="en-US" altLang="ko-KR" sz="800" kern="0" dirty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263" name="그림 26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997" y="10315905"/>
            <a:ext cx="548641" cy="457201"/>
          </a:xfrm>
          <a:prstGeom prst="rect">
            <a:avLst/>
          </a:prstGeom>
        </p:spPr>
      </p:pic>
      <p:grpSp>
        <p:nvGrpSpPr>
          <p:cNvPr id="264" name="그룹 263"/>
          <p:cNvGrpSpPr/>
          <p:nvPr/>
        </p:nvGrpSpPr>
        <p:grpSpPr>
          <a:xfrm>
            <a:off x="8991063" y="9981230"/>
            <a:ext cx="820738" cy="639762"/>
            <a:chOff x="4934484" y="3660791"/>
            <a:chExt cx="820738" cy="639762"/>
          </a:xfrm>
        </p:grpSpPr>
        <p:pic>
          <p:nvPicPr>
            <p:cNvPr id="310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60791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65" name="Picture 16" descr="绘图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795" y="10714281"/>
            <a:ext cx="539116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16" descr="绘图2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657" y="10712661"/>
            <a:ext cx="539116" cy="68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7" name="모서리가 둥근 직사각형 82"/>
          <p:cNvSpPr>
            <a:spLocks noChangeArrowheads="1"/>
          </p:cNvSpPr>
          <p:nvPr/>
        </p:nvSpPr>
        <p:spPr bwMode="auto">
          <a:xfrm>
            <a:off x="5511396" y="9668505"/>
            <a:ext cx="1612577" cy="2383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800" kern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Active VMs(I/O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, Daemon)</a:t>
            </a:r>
            <a:endParaRPr lang="ko-KR" altLang="en-US" sz="8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268" name="그림 267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681" y="11638410"/>
            <a:ext cx="490909" cy="432000"/>
          </a:xfrm>
          <a:prstGeom prst="rect">
            <a:avLst/>
          </a:prstGeom>
        </p:spPr>
      </p:pic>
      <p:grpSp>
        <p:nvGrpSpPr>
          <p:cNvPr id="269" name="그룹 268"/>
          <p:cNvGrpSpPr/>
          <p:nvPr/>
        </p:nvGrpSpPr>
        <p:grpSpPr>
          <a:xfrm>
            <a:off x="4898176" y="10033401"/>
            <a:ext cx="820738" cy="639762"/>
            <a:chOff x="4934484" y="3652324"/>
            <a:chExt cx="820738" cy="639762"/>
          </a:xfrm>
        </p:grpSpPr>
        <p:pic>
          <p:nvPicPr>
            <p:cNvPr id="308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0" name="그룹 269"/>
          <p:cNvGrpSpPr/>
          <p:nvPr/>
        </p:nvGrpSpPr>
        <p:grpSpPr>
          <a:xfrm>
            <a:off x="6075906" y="10011564"/>
            <a:ext cx="820738" cy="639762"/>
            <a:chOff x="4934484" y="3652324"/>
            <a:chExt cx="820738" cy="639762"/>
          </a:xfrm>
        </p:grpSpPr>
        <p:pic>
          <p:nvPicPr>
            <p:cNvPr id="306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1" name="그룹 270"/>
          <p:cNvGrpSpPr/>
          <p:nvPr/>
        </p:nvGrpSpPr>
        <p:grpSpPr>
          <a:xfrm>
            <a:off x="5692605" y="10020031"/>
            <a:ext cx="820738" cy="639762"/>
            <a:chOff x="4934484" y="3652324"/>
            <a:chExt cx="820738" cy="639762"/>
          </a:xfrm>
        </p:grpSpPr>
        <p:pic>
          <p:nvPicPr>
            <p:cNvPr id="304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5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72" name="그룹 271"/>
          <p:cNvGrpSpPr/>
          <p:nvPr/>
        </p:nvGrpSpPr>
        <p:grpSpPr>
          <a:xfrm>
            <a:off x="5307713" y="10030002"/>
            <a:ext cx="820738" cy="639762"/>
            <a:chOff x="4934484" y="3652324"/>
            <a:chExt cx="820738" cy="639762"/>
          </a:xfrm>
        </p:grpSpPr>
        <p:pic>
          <p:nvPicPr>
            <p:cNvPr id="302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3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73" name="그림 27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383" y="10278955"/>
            <a:ext cx="548641" cy="457201"/>
          </a:xfrm>
          <a:prstGeom prst="rect">
            <a:avLst/>
          </a:prstGeom>
        </p:spPr>
      </p:pic>
      <p:pic>
        <p:nvPicPr>
          <p:cNvPr id="274" name="그림 273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581" y="10289587"/>
            <a:ext cx="548641" cy="457201"/>
          </a:xfrm>
          <a:prstGeom prst="rect">
            <a:avLst/>
          </a:prstGeom>
        </p:spPr>
      </p:pic>
      <p:pic>
        <p:nvPicPr>
          <p:cNvPr id="275" name="그림 274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846" y="10287666"/>
            <a:ext cx="548641" cy="457201"/>
          </a:xfrm>
          <a:prstGeom prst="rect">
            <a:avLst/>
          </a:prstGeom>
        </p:spPr>
      </p:pic>
      <p:pic>
        <p:nvPicPr>
          <p:cNvPr id="276" name="그림 27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235" y="10303296"/>
            <a:ext cx="548641" cy="457201"/>
          </a:xfrm>
          <a:prstGeom prst="rect">
            <a:avLst/>
          </a:prstGeom>
        </p:spPr>
      </p:pic>
      <p:grpSp>
        <p:nvGrpSpPr>
          <p:cNvPr id="277" name="그룹 276"/>
          <p:cNvGrpSpPr/>
          <p:nvPr/>
        </p:nvGrpSpPr>
        <p:grpSpPr>
          <a:xfrm>
            <a:off x="6456084" y="10008324"/>
            <a:ext cx="820738" cy="639762"/>
            <a:chOff x="4934484" y="3652324"/>
            <a:chExt cx="820738" cy="639762"/>
          </a:xfrm>
        </p:grpSpPr>
        <p:pic>
          <p:nvPicPr>
            <p:cNvPr id="300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1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78" name="그림 277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275" y="10303706"/>
            <a:ext cx="548641" cy="457201"/>
          </a:xfrm>
          <a:prstGeom prst="rect">
            <a:avLst/>
          </a:prstGeom>
        </p:spPr>
      </p:pic>
      <p:pic>
        <p:nvPicPr>
          <p:cNvPr id="279" name="그림 27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4643" y="10301528"/>
            <a:ext cx="548641" cy="457201"/>
          </a:xfrm>
          <a:prstGeom prst="rect">
            <a:avLst/>
          </a:prstGeom>
        </p:spPr>
      </p:pic>
      <p:sp>
        <p:nvSpPr>
          <p:cNvPr id="280" name="왼쪽 중괄호 279"/>
          <p:cNvSpPr/>
          <p:nvPr/>
        </p:nvSpPr>
        <p:spPr>
          <a:xfrm rot="5400000">
            <a:off x="8386191" y="9306449"/>
            <a:ext cx="144000" cy="1164355"/>
          </a:xfrm>
          <a:prstGeom prst="leftBrace">
            <a:avLst>
              <a:gd name="adj1" fmla="val 6881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81" name="모서리가 둥근 직사각형 82"/>
          <p:cNvSpPr>
            <a:spLocks noChangeArrowheads="1"/>
          </p:cNvSpPr>
          <p:nvPr/>
        </p:nvSpPr>
        <p:spPr bwMode="auto">
          <a:xfrm>
            <a:off x="7055424" y="9650687"/>
            <a:ext cx="847477" cy="374571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Standby VM</a:t>
            </a:r>
          </a:p>
          <a:p>
            <a:pPr algn="ctr" latinLnBrk="0">
              <a:defRPr/>
            </a:pPr>
            <a:r>
              <a:rPr lang="en-US" altLang="ko-KR" sz="800" kern="0" dirty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(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DB)</a:t>
            </a:r>
            <a:endParaRPr lang="ko-KR" altLang="en-US" sz="8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282" name="모서리가 둥근 직사각형 82"/>
          <p:cNvSpPr>
            <a:spLocks noChangeArrowheads="1"/>
          </p:cNvSpPr>
          <p:nvPr/>
        </p:nvSpPr>
        <p:spPr bwMode="auto">
          <a:xfrm>
            <a:off x="7645167" y="9633892"/>
            <a:ext cx="1663593" cy="2383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800" kern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Standby VMs(I/O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, Daemon)</a:t>
            </a:r>
            <a:endParaRPr lang="ko-KR" altLang="en-US" sz="8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grpSp>
        <p:nvGrpSpPr>
          <p:cNvPr id="283" name="그룹 282"/>
          <p:cNvGrpSpPr/>
          <p:nvPr/>
        </p:nvGrpSpPr>
        <p:grpSpPr>
          <a:xfrm>
            <a:off x="8578122" y="9972032"/>
            <a:ext cx="820738" cy="639762"/>
            <a:chOff x="4934484" y="3652324"/>
            <a:chExt cx="820738" cy="639762"/>
          </a:xfrm>
        </p:grpSpPr>
        <p:pic>
          <p:nvPicPr>
            <p:cNvPr id="298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9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4" name="그룹 283"/>
          <p:cNvGrpSpPr/>
          <p:nvPr/>
        </p:nvGrpSpPr>
        <p:grpSpPr>
          <a:xfrm>
            <a:off x="8204327" y="9980373"/>
            <a:ext cx="820738" cy="639762"/>
            <a:chOff x="4934484" y="3652324"/>
            <a:chExt cx="820738" cy="639762"/>
          </a:xfrm>
        </p:grpSpPr>
        <p:pic>
          <p:nvPicPr>
            <p:cNvPr id="296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7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5" name="그룹 284"/>
          <p:cNvGrpSpPr/>
          <p:nvPr/>
        </p:nvGrpSpPr>
        <p:grpSpPr>
          <a:xfrm>
            <a:off x="7838370" y="9988843"/>
            <a:ext cx="820738" cy="639762"/>
            <a:chOff x="4934484" y="3652324"/>
            <a:chExt cx="820738" cy="639762"/>
          </a:xfrm>
        </p:grpSpPr>
        <p:pic>
          <p:nvPicPr>
            <p:cNvPr id="294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5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" name="그룹 285"/>
          <p:cNvGrpSpPr/>
          <p:nvPr/>
        </p:nvGrpSpPr>
        <p:grpSpPr>
          <a:xfrm>
            <a:off x="7471147" y="9988843"/>
            <a:ext cx="820738" cy="639762"/>
            <a:chOff x="4934484" y="3652324"/>
            <a:chExt cx="820738" cy="639762"/>
          </a:xfrm>
        </p:grpSpPr>
        <p:pic>
          <p:nvPicPr>
            <p:cNvPr id="292" name="Picture 116" descr="WANSmart-red.png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4484" y="3652324"/>
              <a:ext cx="820738" cy="639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3" name="Picture 109" descr="Badge-App.png"/>
            <p:cNvPicPr>
              <a:picLocks noChangeAspect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5190034" y="3751739"/>
              <a:ext cx="309638" cy="209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87" name="그림 28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148" y="10285704"/>
            <a:ext cx="548641" cy="457201"/>
          </a:xfrm>
          <a:prstGeom prst="rect">
            <a:avLst/>
          </a:prstGeom>
        </p:spPr>
      </p:pic>
      <p:pic>
        <p:nvPicPr>
          <p:cNvPr id="288" name="그림 287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413" y="10283783"/>
            <a:ext cx="548641" cy="457201"/>
          </a:xfrm>
          <a:prstGeom prst="rect">
            <a:avLst/>
          </a:prstGeom>
        </p:spPr>
      </p:pic>
      <p:pic>
        <p:nvPicPr>
          <p:cNvPr id="289" name="그림 288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802" y="10282479"/>
            <a:ext cx="548641" cy="457201"/>
          </a:xfrm>
          <a:prstGeom prst="rect">
            <a:avLst/>
          </a:prstGeom>
        </p:spPr>
      </p:pic>
      <p:pic>
        <p:nvPicPr>
          <p:cNvPr id="290" name="그림 289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344" y="10282473"/>
            <a:ext cx="548641" cy="457201"/>
          </a:xfrm>
          <a:prstGeom prst="rect">
            <a:avLst/>
          </a:prstGeom>
        </p:spPr>
      </p:pic>
      <p:sp>
        <p:nvSpPr>
          <p:cNvPr id="291" name="모서리가 둥근 직사각형 82"/>
          <p:cNvSpPr>
            <a:spLocks noChangeArrowheads="1"/>
          </p:cNvSpPr>
          <p:nvPr/>
        </p:nvSpPr>
        <p:spPr bwMode="auto">
          <a:xfrm>
            <a:off x="9040696" y="9650909"/>
            <a:ext cx="698060" cy="374571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ko-KR" sz="800" kern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TEST VM</a:t>
            </a:r>
            <a:endParaRPr lang="en-US" altLang="ko-KR" sz="8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pPr algn="ctr" latinLnBrk="0">
              <a:defRPr/>
            </a:pPr>
            <a:r>
              <a:rPr lang="en-US" altLang="ko-KR" sz="800" kern="0" dirty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(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DB)</a:t>
            </a:r>
            <a:endParaRPr lang="ko-KR" altLang="en-US" sz="800" kern="0" dirty="0" smtClean="0">
              <a:solidFill>
                <a:sysClr val="windowText" lastClr="000000"/>
              </a:solidFill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882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표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59128720"/>
              </p:ext>
            </p:extLst>
          </p:nvPr>
        </p:nvGraphicFramePr>
        <p:xfrm>
          <a:off x="1309069" y="6055165"/>
          <a:ext cx="7438691" cy="4391855"/>
        </p:xfrm>
        <a:graphic>
          <a:graphicData uri="http://schemas.openxmlformats.org/drawingml/2006/table">
            <a:tbl>
              <a:tblPr/>
              <a:tblGrid>
                <a:gridCol w="1522802"/>
                <a:gridCol w="1442657"/>
                <a:gridCol w="4473232"/>
              </a:tblGrid>
              <a:tr h="397575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ko-KR" altLang="en-US" sz="1600" b="1" baseline="0" dirty="0" smtClean="0">
                          <a:solidFill>
                            <a:srgbClr val="FFFFFF"/>
                          </a:solidFill>
                          <a:effectLst/>
                        </a:rPr>
                        <a:t>구   분</a:t>
                      </a:r>
                      <a:endParaRPr lang="en-US" sz="1600" b="1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63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상 세 정 보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7700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Operating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System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arial"/>
                        </a:rPr>
                        <a:t>Windows</a:t>
                      </a:r>
                      <a:endParaRPr lang="en-US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200" dirty="0" smtClean="0">
                          <a:effectLst/>
                        </a:rPr>
                        <a:t>  Release versions of </a:t>
                      </a:r>
                      <a:r>
                        <a:rPr lang="en-US" altLang="ko-KR" sz="1200" smtClean="0">
                          <a:effectLst/>
                        </a:rPr>
                        <a:t>Windows 7</a:t>
                      </a:r>
                      <a:r>
                        <a:rPr lang="en-US" altLang="ko-KR" sz="1200" dirty="0" smtClean="0">
                          <a:effectLst/>
                        </a:rPr>
                        <a:t/>
                      </a:r>
                      <a:br>
                        <a:rPr lang="en-US" altLang="ko-KR" sz="1200" dirty="0" smtClean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  Release </a:t>
                      </a:r>
                      <a:r>
                        <a:rPr lang="en-US" sz="1200" dirty="0">
                          <a:effectLst/>
                        </a:rPr>
                        <a:t>versions of Windows Server 2003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  Release </a:t>
                      </a:r>
                      <a:r>
                        <a:rPr lang="en-US" sz="1200" dirty="0">
                          <a:effectLst/>
                        </a:rPr>
                        <a:t>versions of Windows Server 2008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  Release </a:t>
                      </a:r>
                      <a:r>
                        <a:rPr lang="en-US" sz="1200" dirty="0">
                          <a:effectLst/>
                        </a:rPr>
                        <a:t>versions of Windows Server 2012</a:t>
                      </a:r>
                    </a:p>
                  </a:txBody>
                  <a:tcPr marL="25347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</a:tr>
              <a:tr h="67932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arial"/>
                        </a:rPr>
                        <a:t>Linux</a:t>
                      </a:r>
                      <a:endParaRPr lang="en-US" sz="120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effectLst/>
                        </a:rPr>
                        <a:t>  </a:t>
                      </a:r>
                      <a:r>
                        <a:rPr lang="en-US" sz="1200" dirty="0" err="1" smtClean="0">
                          <a:effectLst/>
                        </a:rPr>
                        <a:t>RedHat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Enterprise Linux </a:t>
                      </a:r>
                      <a:r>
                        <a:rPr lang="en-US" sz="1200" dirty="0" smtClean="0">
                          <a:effectLst/>
                        </a:rPr>
                        <a:t>2.1/3/4/5/6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  SUSE </a:t>
                      </a:r>
                      <a:r>
                        <a:rPr lang="en-US" sz="1200" dirty="0">
                          <a:effectLst/>
                        </a:rPr>
                        <a:t>Linux Enterprise Server </a:t>
                      </a:r>
                      <a:r>
                        <a:rPr lang="en-US" sz="1200" dirty="0" smtClean="0">
                          <a:effectLst/>
                        </a:rPr>
                        <a:t>8/9/10/11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  </a:t>
                      </a:r>
                      <a:r>
                        <a:rPr lang="en-US" sz="1200" dirty="0" err="1" smtClean="0">
                          <a:effectLst/>
                        </a:rPr>
                        <a:t>Asianux</a:t>
                      </a:r>
                      <a:r>
                        <a:rPr lang="en-US" sz="1200" dirty="0" smtClean="0">
                          <a:effectLst/>
                        </a:rPr>
                        <a:t> 1/2/3</a:t>
                      </a:r>
                      <a:br>
                        <a:rPr lang="en-US" sz="1200" dirty="0" smtClean="0">
                          <a:effectLst/>
                        </a:rPr>
                      </a:br>
                      <a:r>
                        <a:rPr lang="en-US" sz="1200" dirty="0" smtClean="0">
                          <a:effectLst/>
                        </a:rPr>
                        <a:t>  Red Flag Linux 4.0/5.0</a:t>
                      </a:r>
                      <a:endParaRPr lang="en-US" sz="1200" dirty="0">
                        <a:effectLst/>
                      </a:endParaRPr>
                    </a:p>
                  </a:txBody>
                  <a:tcPr marL="25347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</a:tr>
              <a:tr h="3358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arial"/>
                        </a:rPr>
                        <a:t>SCO</a:t>
                      </a:r>
                      <a:endParaRPr lang="en-US" sz="12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effectLst/>
                          <a:latin typeface="arial"/>
                        </a:rPr>
                        <a:t>  SCO </a:t>
                      </a:r>
                      <a:r>
                        <a:rPr lang="en-US" sz="1200" dirty="0" err="1">
                          <a:effectLst/>
                          <a:latin typeface="arial"/>
                        </a:rPr>
                        <a:t>OpenServer</a:t>
                      </a:r>
                      <a:r>
                        <a:rPr lang="en-US" sz="1200" dirty="0">
                          <a:effectLst/>
                          <a:latin typeface="arial"/>
                        </a:rPr>
                        <a:t> 5.0.x/UnixWare 7.x.x</a:t>
                      </a:r>
                      <a:endParaRPr lang="en-US" sz="1200" dirty="0">
                        <a:effectLst/>
                      </a:endParaRPr>
                    </a:p>
                  </a:txBody>
                  <a:tcPr marL="25347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</a:tr>
              <a:tr h="3918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  <a:latin typeface="arial"/>
                        </a:rPr>
                        <a:t>Solaris</a:t>
                      </a:r>
                      <a:endParaRPr lang="en-US" sz="120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effectLst/>
                          <a:latin typeface="arial"/>
                        </a:rPr>
                        <a:t>  Sun </a:t>
                      </a:r>
                      <a:r>
                        <a:rPr lang="en-US" sz="1200" dirty="0" err="1">
                          <a:effectLst/>
                          <a:latin typeface="arial"/>
                        </a:rPr>
                        <a:t>Sparc</a:t>
                      </a:r>
                      <a:r>
                        <a:rPr lang="en-US" sz="1200" dirty="0">
                          <a:effectLst/>
                          <a:latin typeface="arial"/>
                        </a:rPr>
                        <a:t> Solaris 2.5.1/2.6/7/8/9/10</a:t>
                      </a:r>
                      <a:br>
                        <a:rPr lang="en-US" sz="1200" dirty="0">
                          <a:effectLst/>
                          <a:latin typeface="arial"/>
                        </a:rPr>
                      </a:br>
                      <a:r>
                        <a:rPr lang="en-US" sz="1200" dirty="0" smtClean="0">
                          <a:effectLst/>
                          <a:latin typeface="arial"/>
                        </a:rPr>
                        <a:t>  Sun </a:t>
                      </a:r>
                      <a:r>
                        <a:rPr lang="en-US" sz="1200" dirty="0">
                          <a:effectLst/>
                          <a:latin typeface="arial"/>
                        </a:rPr>
                        <a:t>x86 Solaris 10</a:t>
                      </a:r>
                      <a:endParaRPr lang="en-US" sz="1200" dirty="0">
                        <a:effectLst/>
                      </a:endParaRPr>
                    </a:p>
                  </a:txBody>
                  <a:tcPr marL="25347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</a:tr>
              <a:tr h="105544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Supported 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Applications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effectLst/>
                        </a:rPr>
                        <a:t>  </a:t>
                      </a:r>
                      <a:r>
                        <a:rPr lang="en-US" sz="1000" dirty="0" smtClean="0">
                          <a:effectLst/>
                        </a:rPr>
                        <a:t>Database </a:t>
                      </a:r>
                      <a:r>
                        <a:rPr lang="en-US" sz="1000" dirty="0">
                          <a:effectLst/>
                        </a:rPr>
                        <a:t>：Oracle, MSSQL, </a:t>
                      </a:r>
                      <a:r>
                        <a:rPr lang="en-US" sz="1000" dirty="0" err="1" smtClean="0">
                          <a:effectLst/>
                        </a:rPr>
                        <a:t>MySQL</a:t>
                      </a:r>
                      <a:r>
                        <a:rPr lang="en-US" sz="1000" dirty="0">
                          <a:effectLst/>
                        </a:rPr>
                        <a:t>, </a:t>
                      </a:r>
                      <a:r>
                        <a:rPr lang="en-US" sz="1000" dirty="0" err="1" smtClean="0">
                          <a:effectLst/>
                        </a:rPr>
                        <a:t>MariaDB</a:t>
                      </a:r>
                      <a:r>
                        <a:rPr lang="en-US" sz="1000" dirty="0" smtClean="0">
                          <a:effectLst/>
                        </a:rPr>
                        <a:t>,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err="1" smtClean="0">
                          <a:effectLst/>
                        </a:rPr>
                        <a:t>PostgreSQL</a:t>
                      </a:r>
                      <a:r>
                        <a:rPr lang="en-US" sz="1000" baseline="0" dirty="0" smtClean="0">
                          <a:effectLst/>
                        </a:rPr>
                        <a:t>, </a:t>
                      </a:r>
                      <a:r>
                        <a:rPr lang="en-US" altLang="ko-KR" sz="1000" dirty="0" smtClean="0">
                          <a:effectLst/>
                        </a:rPr>
                        <a:t>Sybase, DB2 </a:t>
                      </a:r>
                      <a:r>
                        <a:rPr lang="en-US" sz="1000" dirty="0" smtClean="0">
                          <a:effectLst/>
                        </a:rPr>
                        <a:t>and </a:t>
                      </a:r>
                      <a:r>
                        <a:rPr lang="en-US" sz="1000" dirty="0">
                          <a:effectLst/>
                        </a:rPr>
                        <a:t>etc.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  Mail </a:t>
                      </a:r>
                      <a:r>
                        <a:rPr lang="en-US" sz="1000" dirty="0">
                          <a:effectLst/>
                        </a:rPr>
                        <a:t>server ：Exchange, </a:t>
                      </a:r>
                      <a:r>
                        <a:rPr lang="en-US" sz="1000" dirty="0" err="1">
                          <a:effectLst/>
                        </a:rPr>
                        <a:t>Sendmail</a:t>
                      </a:r>
                      <a:r>
                        <a:rPr lang="en-US" sz="1000" dirty="0">
                          <a:effectLst/>
                        </a:rPr>
                        <a:t>, Postfix, Domino, and etc.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  Web </a:t>
                      </a:r>
                      <a:r>
                        <a:rPr lang="en-US" sz="1000" dirty="0" err="1">
                          <a:effectLst/>
                        </a:rPr>
                        <a:t>server：IIS</a:t>
                      </a:r>
                      <a:r>
                        <a:rPr lang="en-US" sz="1000" dirty="0">
                          <a:effectLst/>
                        </a:rPr>
                        <a:t>, Tomcat, Apache, and etc.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  File </a:t>
                      </a:r>
                      <a:r>
                        <a:rPr lang="en-US" sz="1000" dirty="0" err="1">
                          <a:effectLst/>
                        </a:rPr>
                        <a:t>server：Samba</a:t>
                      </a:r>
                      <a:r>
                        <a:rPr lang="en-US" sz="1000" dirty="0">
                          <a:effectLst/>
                        </a:rPr>
                        <a:t>, FTP, NFS, and etc.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  Middleware </a:t>
                      </a:r>
                      <a:r>
                        <a:rPr lang="en-US" sz="1000" dirty="0" err="1">
                          <a:effectLst/>
                        </a:rPr>
                        <a:t>application：WebLogic</a:t>
                      </a:r>
                      <a:r>
                        <a:rPr lang="en-US" sz="1000" dirty="0">
                          <a:effectLst/>
                        </a:rPr>
                        <a:t>, WebSphere, and etc.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  Customized </a:t>
                      </a:r>
                      <a:r>
                        <a:rPr lang="en-US" sz="1000" dirty="0" err="1">
                          <a:effectLst/>
                        </a:rPr>
                        <a:t>application：provide</a:t>
                      </a:r>
                      <a:r>
                        <a:rPr lang="en-US" sz="1000" dirty="0">
                          <a:effectLst/>
                        </a:rPr>
                        <a:t> second-time development for API interface</a:t>
                      </a:r>
                    </a:p>
                  </a:txBody>
                  <a:tcPr marL="25347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019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Supported 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Storage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4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smtClean="0">
                          <a:effectLst/>
                          <a:latin typeface="arial"/>
                        </a:rPr>
                        <a:t>  SCSI / IPSAN / FCSAN / SAS / SSD </a:t>
                      </a:r>
                      <a:r>
                        <a:rPr lang="en-US" sz="1200" dirty="0">
                          <a:effectLst/>
                        </a:rPr>
                        <a:t>and etc.</a:t>
                      </a:r>
                    </a:p>
                  </a:txBody>
                  <a:tcPr marL="25347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7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 useBgFill="1">
        <p:nvSpPr>
          <p:cNvPr id="58" name="Rectangle 15"/>
          <p:cNvSpPr>
            <a:spLocks noChangeArrowheads="1"/>
          </p:cNvSpPr>
          <p:nvPr/>
        </p:nvSpPr>
        <p:spPr bwMode="auto">
          <a:xfrm>
            <a:off x="1339469" y="10546888"/>
            <a:ext cx="3315984" cy="411281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</a:rPr>
              <a:t>Windows</a:t>
            </a:r>
          </a:p>
        </p:txBody>
      </p:sp>
      <p:pic>
        <p:nvPicPr>
          <p:cNvPr id="59" name="图片 22" descr="Windowa Server 2003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294" y="10616391"/>
            <a:ext cx="1728000" cy="20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图片 23" descr="Windowa Server 2008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699" y="10614600"/>
            <a:ext cx="1548000" cy="21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 descr="C:\Users\www\Desktop\windows-server-20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091" y="10573622"/>
            <a:ext cx="1584000" cy="28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1338865" y="10985760"/>
            <a:ext cx="863600" cy="344488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</a:rPr>
              <a:t>Linux</a:t>
            </a:r>
          </a:p>
        </p:txBody>
      </p:sp>
      <p:pic>
        <p:nvPicPr>
          <p:cNvPr id="63" name="Picture 7" descr="turbolinux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786" y="11019550"/>
            <a:ext cx="1116000" cy="2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1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401" y="10963588"/>
            <a:ext cx="1008000" cy="377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图片 24" descr="redhat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34" y="11008243"/>
            <a:ext cx="936000" cy="276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图片 25" descr="Sus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004" y="10946626"/>
            <a:ext cx="540000" cy="396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1339469" y="11478335"/>
            <a:ext cx="1685925" cy="3587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sz="1600" b="1" dirty="0">
                <a:solidFill>
                  <a:schemeClr val="accent1">
                    <a:lumMod val="50000"/>
                  </a:schemeClr>
                </a:solidFill>
              </a:rPr>
              <a:t>Sun Solaris</a:t>
            </a:r>
          </a:p>
        </p:txBody>
      </p:sp>
      <p:pic>
        <p:nvPicPr>
          <p:cNvPr id="68" name="图片 20" descr="Solaris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176" y="11411710"/>
            <a:ext cx="612000" cy="30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직사각형 24"/>
          <p:cNvSpPr/>
          <p:nvPr/>
        </p:nvSpPr>
        <p:spPr>
          <a:xfrm>
            <a:off x="6415" y="13522322"/>
            <a:ext cx="10080000" cy="720728"/>
          </a:xfrm>
          <a:prstGeom prst="rect">
            <a:avLst/>
          </a:prstGeom>
          <a:gradFill flip="none" rotWithShape="1">
            <a:gsLst>
              <a:gs pos="100000">
                <a:schemeClr val="accent4">
                  <a:lumMod val="60000"/>
                  <a:lumOff val="40000"/>
                </a:schemeClr>
              </a:gs>
              <a:gs pos="0">
                <a:schemeClr val="accent5">
                  <a:lumMod val="0"/>
                  <a:lumOff val="100000"/>
                </a:schemeClr>
              </a:gs>
              <a:gs pos="21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52" y="13555992"/>
            <a:ext cx="1692000" cy="675931"/>
          </a:xfrm>
          <a:prstGeom prst="rect">
            <a:avLst/>
          </a:prstGeom>
        </p:spPr>
      </p:pic>
      <p:grpSp>
        <p:nvGrpSpPr>
          <p:cNvPr id="24" name="그룹 23"/>
          <p:cNvGrpSpPr/>
          <p:nvPr/>
        </p:nvGrpSpPr>
        <p:grpSpPr>
          <a:xfrm>
            <a:off x="724786" y="5386100"/>
            <a:ext cx="360000" cy="360000"/>
            <a:chOff x="841248" y="2615184"/>
            <a:chExt cx="360000" cy="360000"/>
          </a:xfrm>
          <a:solidFill>
            <a:srgbClr val="F74D09"/>
          </a:solidFill>
        </p:grpSpPr>
        <p:sp>
          <p:nvSpPr>
            <p:cNvPr id="33" name="직사각형 32"/>
            <p:cNvSpPr/>
            <p:nvPr/>
          </p:nvSpPr>
          <p:spPr>
            <a:xfrm>
              <a:off x="841248" y="2615184"/>
              <a:ext cx="360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914146" y="2691257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144139" y="5362534"/>
            <a:ext cx="817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</a:rPr>
              <a:t>지원환경</a:t>
            </a:r>
            <a:endParaRPr lang="ko-KR" alt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740026" y="1141760"/>
            <a:ext cx="360000" cy="360000"/>
            <a:chOff x="841248" y="2615184"/>
            <a:chExt cx="360000" cy="360000"/>
          </a:xfrm>
          <a:solidFill>
            <a:schemeClr val="accent2"/>
          </a:solidFill>
        </p:grpSpPr>
        <p:sp>
          <p:nvSpPr>
            <p:cNvPr id="37" name="직사각형 36"/>
            <p:cNvSpPr/>
            <p:nvPr/>
          </p:nvSpPr>
          <p:spPr>
            <a:xfrm>
              <a:off x="841248" y="2615184"/>
              <a:ext cx="360000" cy="36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914146" y="2691257"/>
              <a:ext cx="216000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1159379" y="1118194"/>
            <a:ext cx="8176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</a:rPr>
              <a:t>기대효과</a:t>
            </a:r>
            <a:endParaRPr lang="ko-KR" alt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0" name="표 3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17798909"/>
              </p:ext>
            </p:extLst>
          </p:nvPr>
        </p:nvGraphicFramePr>
        <p:xfrm>
          <a:off x="1303020" y="1752313"/>
          <a:ext cx="7452359" cy="29949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8901"/>
                <a:gridCol w="3085499"/>
                <a:gridCol w="2727959"/>
              </a:tblGrid>
              <a:tr h="4142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>
                          <a:solidFill>
                            <a:schemeClr val="bg1"/>
                          </a:solidFill>
                        </a:rPr>
                        <a:t>구  분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</a:rPr>
                        <a:t>Rose </a:t>
                      </a:r>
                      <a:r>
                        <a:rPr lang="ko-KR" altLang="en-US" sz="1400" dirty="0" smtClean="0">
                          <a:solidFill>
                            <a:schemeClr val="bg1"/>
                          </a:solidFill>
                        </a:rPr>
                        <a:t>솔루션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ko-KR" altLang="en-US" sz="1400" dirty="0" smtClean="0">
                          <a:solidFill>
                            <a:schemeClr val="bg1"/>
                          </a:solidFill>
                        </a:rPr>
                        <a:t>기 대 효 과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6623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ea"/>
                          <a:ea typeface="+mn-ea"/>
                        </a:rPr>
                        <a:t>경제적인 도입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글로벌 유통체제를 통한 솔루션 공급</a:t>
                      </a:r>
                      <a:endParaRPr lang="en-US" altLang="ko-KR" sz="900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전 세계 </a:t>
                      </a:r>
                      <a:r>
                        <a:rPr lang="en-US" altLang="ko-KR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12</a:t>
                      </a:r>
                      <a:r>
                        <a:rPr lang="ko-KR" altLang="en-US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만 고객의 안정적인 고가용 솔루션</a:t>
                      </a:r>
                      <a:endParaRPr lang="ko-KR" altLang="en-US" sz="9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고객이 안정적인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HA(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고가용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구성 시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최소 비용의 도입 가능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623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baseline="0" dirty="0" smtClean="0">
                          <a:latin typeface="+mn-ea"/>
                          <a:ea typeface="+mn-ea"/>
                        </a:rPr>
                        <a:t>간편한 설치 및 </a:t>
                      </a:r>
                      <a:endParaRPr lang="en-US" altLang="ko-KR" sz="1000" b="1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00" b="1" baseline="0" dirty="0" smtClean="0">
                          <a:latin typeface="+mn-ea"/>
                          <a:ea typeface="+mn-ea"/>
                        </a:rPr>
                        <a:t>자동화 구성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Wizard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방식의 자동화된 이중화 구성</a:t>
                      </a:r>
                      <a:endParaRPr lang="en-US" altLang="ko-KR" sz="900" baseline="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GUI</a:t>
                      </a:r>
                      <a:r>
                        <a:rPr lang="ko-KR" altLang="en-US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를 통한 </a:t>
                      </a:r>
                      <a:r>
                        <a:rPr lang="ko-KR" altLang="en-US" sz="900" kern="1200" dirty="0" err="1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원클릭</a:t>
                      </a:r>
                      <a:r>
                        <a:rPr lang="ko-KR" altLang="en-US" sz="9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 방식의 간편한 설치 및 운영</a:t>
                      </a:r>
                      <a:endParaRPr lang="ko-KR" altLang="en-US" sz="9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사용자의 개입 최소화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가장 간편한 구성 방식을 통한 구축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시간 단축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440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ea"/>
                          <a:ea typeface="+mn-ea"/>
                        </a:rPr>
                        <a:t>정확한 장애 처리 </a:t>
                      </a:r>
                      <a:endParaRPr lang="en-US" altLang="ko-KR" sz="10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+mn-ea"/>
                          <a:ea typeface="+mn-ea"/>
                        </a:rPr>
                        <a:t>및 비즈니스 연속성 보장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kern="1200" dirty="0" smtClean="0">
                          <a:latin typeface="+mn-ea"/>
                          <a:ea typeface="+mn-ea"/>
                        </a:rPr>
                        <a:t>정확한 장애감지를 통한 안정적인 </a:t>
                      </a: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Failover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수행</a:t>
                      </a:r>
                      <a:endParaRPr lang="en-US" altLang="ko-KR" sz="900" kern="1200" baseline="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응용프로그램</a:t>
                      </a: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네트워크</a:t>
                      </a: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디스크 등</a:t>
                      </a: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시스템 상태를</a:t>
                      </a:r>
                      <a:endParaRPr lang="en-US" altLang="ko-KR" sz="900" kern="1200" baseline="0" dirty="0" smtClean="0">
                        <a:latin typeface="+mn-ea"/>
                        <a:ea typeface="+mn-ea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모니터링</a:t>
                      </a:r>
                      <a:endParaRPr lang="ko-KR" altLang="en-US" sz="9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kern="1200" dirty="0" smtClean="0">
                          <a:latin typeface="+mn-ea"/>
                          <a:ea typeface="+mn-ea"/>
                        </a:rPr>
                        <a:t>안정적인 </a:t>
                      </a: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Failover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수행을 통한 비즈니스</a:t>
                      </a:r>
                      <a:endParaRPr lang="en-US" altLang="ko-KR" sz="900" kern="1200" baseline="0" dirty="0" smtClean="0">
                        <a:latin typeface="+mn-ea"/>
                        <a:ea typeface="+mn-ea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900" kern="1200" baseline="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연속성 제공</a:t>
                      </a:r>
                      <a:endParaRPr lang="en-US" altLang="ko-KR" sz="900" kern="1200" baseline="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kern="1200" baseline="0" dirty="0" smtClean="0">
                          <a:latin typeface="+mn-ea"/>
                          <a:ea typeface="+mn-ea"/>
                        </a:rPr>
                        <a:t>사용자의 개입 없는 고가용 시스템 운용 가능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80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ea"/>
                          <a:ea typeface="+mn-ea"/>
                        </a:rPr>
                        <a:t>지능적인 데이터 보호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Point-in-time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시점복구를 통해 바이러스 공격이나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사용자의 잘못된 데이터 </a:t>
                      </a:r>
                      <a:r>
                        <a:rPr lang="ko-KR" altLang="en-US" sz="900" dirty="0" err="1" smtClean="0">
                          <a:latin typeface="+mn-ea"/>
                          <a:ea typeface="+mn-ea"/>
                        </a:rPr>
                        <a:t>마이그레이션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상황에서 정상적인 상태로의 시점복구</a:t>
                      </a:r>
                      <a:endParaRPr lang="ko-KR" altLang="en-US" sz="9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논리적 데이터 장애에 대한 시점 복구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RPO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증대를 통한 고객 데이터의 보호</a:t>
                      </a:r>
                      <a:endParaRPr lang="en-US" altLang="ko-KR" sz="900" baseline="0" dirty="0" smtClean="0">
                        <a:latin typeface="+mn-ea"/>
                        <a:ea typeface="+mn-ea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760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+mn-ea"/>
                          <a:ea typeface="+mn-ea"/>
                        </a:rPr>
                        <a:t>특수한 응용프로그램의</a:t>
                      </a:r>
                      <a:endParaRPr lang="en-US" altLang="ko-KR" sz="10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000" b="1" dirty="0" smtClean="0">
                          <a:latin typeface="+mn-ea"/>
                          <a:ea typeface="+mn-ea"/>
                        </a:rPr>
                        <a:t>이중화 환경 구성</a:t>
                      </a:r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Virtual MAC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를 통한 동일한 네트워크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MAC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주소 제공</a:t>
                      </a:r>
                      <a:endParaRPr lang="en-US" altLang="ko-KR" sz="900" baseline="0" dirty="0" smtClean="0">
                        <a:latin typeface="+mn-ea"/>
                        <a:ea typeface="+mn-ea"/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Virtual Alias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를 제공하여 클라이언트의 수정 또는</a:t>
                      </a:r>
                      <a:endParaRPr lang="en-US" altLang="ko-KR" sz="900" baseline="0" dirty="0" smtClean="0">
                        <a:latin typeface="+mn-ea"/>
                        <a:ea typeface="+mn-ea"/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  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사용자의 개입 없이 고가용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(HA)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구성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기존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HA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가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구성하지 못했던 특수환경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(MAC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기반 통신 프로그램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의 이중화 구성 가능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완벽한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NetBIOS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지원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2" name="그림 41" descr="로고적색+한글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677275" y="13715825"/>
            <a:ext cx="1193800" cy="256147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172325" y="12877800"/>
            <a:ext cx="2180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400" dirty="0" smtClean="0">
                <a:latin typeface="HY강B" pitchFamily="18" charset="-127"/>
                <a:ea typeface="HY강B" pitchFamily="18" charset="-127"/>
                <a:hlinkClick r:id="rId12"/>
              </a:rPr>
              <a:t>histarpark@corebase.co.kr</a:t>
            </a:r>
            <a:endParaRPr lang="en-US" altLang="ko-KR" sz="1400" dirty="0" smtClean="0">
              <a:latin typeface="HY강B" pitchFamily="18" charset="-127"/>
              <a:ea typeface="HY강B" pitchFamily="18" charset="-127"/>
            </a:endParaRPr>
          </a:p>
          <a:p>
            <a:pPr algn="r"/>
            <a:r>
              <a:rPr lang="en-US" altLang="ko-KR" sz="1400" dirty="0" smtClean="0">
                <a:latin typeface="HY강B" pitchFamily="18" charset="-127"/>
                <a:ea typeface="HY강B" pitchFamily="18" charset="-127"/>
              </a:rPr>
              <a:t>02-866-5330</a:t>
            </a:r>
            <a:endParaRPr lang="ko-KR" altLang="en-US" sz="1400" dirty="0"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252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1667</TotalTime>
  <Words>858</Words>
  <Application>Microsoft Office PowerPoint</Application>
  <PresentationFormat>사용자 지정</PresentationFormat>
  <Paragraphs>249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김중구</dc:creator>
  <cp:lastModifiedBy>Windows 사용자</cp:lastModifiedBy>
  <cp:revision>205</cp:revision>
  <cp:lastPrinted>2015-06-08T04:12:34Z</cp:lastPrinted>
  <dcterms:created xsi:type="dcterms:W3CDTF">2014-02-04T01:35:51Z</dcterms:created>
  <dcterms:modified xsi:type="dcterms:W3CDTF">2016-04-04T08:27:03Z</dcterms:modified>
</cp:coreProperties>
</file>